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14.png"/><Relationship Id="rId7"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9.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57.png"/><Relationship Id="rId7" Type="http://schemas.openxmlformats.org/officeDocument/2006/relationships/image" Target="../media/image7.png"/><Relationship Id="rId8" Type="http://schemas.openxmlformats.org/officeDocument/2006/relationships/image" Target="../media/image5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42.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6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onitoring &amp; Performance Tun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Monitoring &amp; Performance Tuning</a:t>
            </a:r>
          </a:p>
        </p:txBody>
      </p:sp>
      <p:sp>
        <p:nvSpPr>
          <p:cNvPr id="120" name="Install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Installs</a:t>
            </a:r>
          </a:p>
        </p:txBody>
      </p:sp>
      <p:sp>
        <p:nvSpPr>
          <p:cNvPr id="121" name="Patch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Patching</a:t>
            </a:r>
          </a:p>
        </p:txBody>
      </p:sp>
      <p:sp>
        <p:nvSpPr>
          <p:cNvPr id="122" name="Backup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Backups</a:t>
            </a:r>
          </a:p>
        </p:txBody>
      </p:sp>
      <p:sp>
        <p:nvSpPr>
          <p:cNvPr id="123" name="Scal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Scaling</a:t>
            </a:r>
          </a:p>
        </p:txBody>
      </p:sp>
      <p:sp>
        <p:nvSpPr>
          <p:cNvPr id="124" name="Secur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Security</a:t>
            </a:r>
          </a:p>
        </p:txBody>
      </p:sp>
      <p:sp>
        <p:nvSpPr>
          <p:cNvPr id="125" name="Storage Managemen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Storage Management</a:t>
            </a:r>
          </a:p>
        </p:txBody>
      </p:sp>
      <p:sp>
        <p:nvSpPr>
          <p:cNvPr id="126" name="Hardware Upgrade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Hardware Upgrades</a:t>
            </a:r>
          </a:p>
        </p:txBody>
      </p:sp>
      <p:sp>
        <p:nvSpPr>
          <p:cNvPr id="127" name="Relational Databases are the heart of your most critical applications"/>
          <p:cNvSpPr txBox="1"/>
          <p:nvPr>
            <p:ph type="ctrTitle"/>
          </p:nvPr>
        </p:nvSpPr>
        <p:spPr>
          <a:xfrm>
            <a:off x="1270000" y="4914900"/>
            <a:ext cx="10464800" cy="3302000"/>
          </a:xfrm>
          <a:prstGeom prst="rect">
            <a:avLst/>
          </a:prstGeom>
        </p:spPr>
        <p:txBody>
          <a:bodyPr/>
          <a:lstStyle>
            <a:lvl1pPr>
              <a:defRPr sz="3700">
                <a:latin typeface="Helvetica Neue"/>
                <a:ea typeface="Helvetica Neue"/>
                <a:cs typeface="Helvetica Neue"/>
                <a:sym typeface="Helvetica Neue"/>
              </a:defRPr>
            </a:lvl1pPr>
          </a:lstStyle>
          <a:p>
            <a:pPr/>
            <a:r>
              <a:t>Relational Databases are the heart of your most critical applications</a:t>
            </a:r>
          </a:p>
        </p:txBody>
      </p:sp>
      <p:sp>
        <p:nvSpPr>
          <p:cNvPr id="128" name="But they can become difficult to manage and operate with high availability as you scale your app"/>
          <p:cNvSpPr txBox="1"/>
          <p:nvPr/>
        </p:nvSpPr>
        <p:spPr>
          <a:xfrm>
            <a:off x="1094705" y="4914900"/>
            <a:ext cx="1081539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But they can become difficult to manage and operate with high availability as you scale your app</a:t>
            </a:r>
          </a:p>
        </p:txBody>
      </p:sp>
      <p:pic>
        <p:nvPicPr>
          <p:cNvPr id="129"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pic>
        <p:nvPicPr>
          <p:cNvPr id="130" name="white-download-icon-png-32.png" descr="white-download-icon-png-32.png"/>
          <p:cNvPicPr>
            <a:picLocks noChangeAspect="1"/>
          </p:cNvPicPr>
          <p:nvPr/>
        </p:nvPicPr>
        <p:blipFill>
          <a:blip r:embed="rId3">
            <a:extLst/>
          </a:blip>
          <a:stretch>
            <a:fillRect/>
          </a:stretch>
        </p:blipFill>
        <p:spPr>
          <a:xfrm>
            <a:off x="8114790" y="2795779"/>
            <a:ext cx="2809010" cy="1710942"/>
          </a:xfrm>
          <a:prstGeom prst="rect">
            <a:avLst/>
          </a:prstGeom>
          <a:ln w="12700">
            <a:miter lim="400000"/>
          </a:ln>
        </p:spPr>
      </p:pic>
      <p:pic>
        <p:nvPicPr>
          <p:cNvPr id="131" name="patch-band-aid-01.png" descr="patch-band-aid-01.png"/>
          <p:cNvPicPr>
            <a:picLocks noChangeAspect="1"/>
          </p:cNvPicPr>
          <p:nvPr/>
        </p:nvPicPr>
        <p:blipFill>
          <a:blip r:embed="rId4">
            <a:extLst/>
          </a:blip>
          <a:stretch>
            <a:fillRect/>
          </a:stretch>
        </p:blipFill>
        <p:spPr>
          <a:xfrm>
            <a:off x="2420742" y="2645641"/>
            <a:ext cx="2011219" cy="2011218"/>
          </a:xfrm>
          <a:prstGeom prst="rect">
            <a:avLst/>
          </a:prstGeom>
          <a:ln w="12700">
            <a:miter lim="400000"/>
          </a:ln>
        </p:spPr>
      </p:pic>
      <p:pic>
        <p:nvPicPr>
          <p:cNvPr id="132" name="it-monitoring-tool.png" descr="it-monitoring-tool.png"/>
          <p:cNvPicPr>
            <a:picLocks noChangeAspect="1"/>
          </p:cNvPicPr>
          <p:nvPr/>
        </p:nvPicPr>
        <p:blipFill>
          <a:blip r:embed="rId5">
            <a:extLst/>
          </a:blip>
          <a:stretch>
            <a:fillRect/>
          </a:stretch>
        </p:blipFill>
        <p:spPr>
          <a:xfrm>
            <a:off x="8513685" y="4595090"/>
            <a:ext cx="2011219" cy="2011219"/>
          </a:xfrm>
          <a:prstGeom prst="rect">
            <a:avLst/>
          </a:prstGeom>
          <a:ln w="12700">
            <a:miter lim="400000"/>
          </a:ln>
        </p:spPr>
      </p:pic>
      <p:pic>
        <p:nvPicPr>
          <p:cNvPr id="133" name="unnamed.png" descr="unnamed.png"/>
          <p:cNvPicPr>
            <a:picLocks noChangeAspect="1"/>
          </p:cNvPicPr>
          <p:nvPr/>
        </p:nvPicPr>
        <p:blipFill>
          <a:blip r:embed="rId6">
            <a:extLst/>
          </a:blip>
          <a:stretch>
            <a:fillRect/>
          </a:stretch>
        </p:blipFill>
        <p:spPr>
          <a:xfrm>
            <a:off x="5496790" y="4595090"/>
            <a:ext cx="2011219" cy="2011219"/>
          </a:xfrm>
          <a:prstGeom prst="rect">
            <a:avLst/>
          </a:prstGeom>
          <a:ln w="12700">
            <a:miter lim="400000"/>
          </a:ln>
        </p:spPr>
      </p:pic>
      <p:pic>
        <p:nvPicPr>
          <p:cNvPr id="134" name="SCALING-UP-GREEN.png" descr="SCALING-UP-GREEN.png"/>
          <p:cNvPicPr>
            <a:picLocks noChangeAspect="1"/>
          </p:cNvPicPr>
          <p:nvPr/>
        </p:nvPicPr>
        <p:blipFill>
          <a:blip r:embed="rId7">
            <a:extLst/>
          </a:blip>
          <a:stretch>
            <a:fillRect/>
          </a:stretch>
        </p:blipFill>
        <p:spPr>
          <a:xfrm>
            <a:off x="2361588" y="696191"/>
            <a:ext cx="2129527" cy="2011218"/>
          </a:xfrm>
          <a:prstGeom prst="rect">
            <a:avLst/>
          </a:prstGeom>
          <a:ln w="12700">
            <a:miter lim="400000"/>
          </a:ln>
        </p:spPr>
      </p:pic>
      <p:pic>
        <p:nvPicPr>
          <p:cNvPr id="135" name="Order&amp;Sec.png" descr="Order&amp;Sec.png"/>
          <p:cNvPicPr>
            <a:picLocks noChangeAspect="1"/>
          </p:cNvPicPr>
          <p:nvPr/>
        </p:nvPicPr>
        <p:blipFill>
          <a:blip r:embed="rId8">
            <a:extLst/>
          </a:blip>
          <a:stretch>
            <a:fillRect/>
          </a:stretch>
        </p:blipFill>
        <p:spPr>
          <a:xfrm>
            <a:off x="8513685" y="696191"/>
            <a:ext cx="2011219" cy="2011218"/>
          </a:xfrm>
          <a:prstGeom prst="rect">
            <a:avLst/>
          </a:prstGeom>
          <a:ln w="12700">
            <a:miter lim="400000"/>
          </a:ln>
        </p:spPr>
      </p:pic>
      <p:pic>
        <p:nvPicPr>
          <p:cNvPr id="136" name="fix-database-server.png" descr="fix-database-server.png"/>
          <p:cNvPicPr>
            <a:picLocks noChangeAspect="1"/>
          </p:cNvPicPr>
          <p:nvPr/>
        </p:nvPicPr>
        <p:blipFill>
          <a:blip r:embed="rId9">
            <a:extLst/>
          </a:blip>
          <a:stretch>
            <a:fillRect/>
          </a:stretch>
        </p:blipFill>
        <p:spPr>
          <a:xfrm>
            <a:off x="2420742" y="4595090"/>
            <a:ext cx="2011219" cy="2011219"/>
          </a:xfrm>
          <a:prstGeom prst="rect">
            <a:avLst/>
          </a:prstGeom>
          <a:ln w="12700">
            <a:miter lim="400000"/>
          </a:ln>
        </p:spPr>
      </p:pic>
      <p:pic>
        <p:nvPicPr>
          <p:cNvPr id="137" name="computer-1331576_1280.png" descr="computer-1331576_1280.png"/>
          <p:cNvPicPr>
            <a:picLocks noChangeAspect="1"/>
          </p:cNvPicPr>
          <p:nvPr/>
        </p:nvPicPr>
        <p:blipFill>
          <a:blip r:embed="rId10">
            <a:extLst/>
          </a:blip>
          <a:stretch>
            <a:fillRect/>
          </a:stretch>
        </p:blipFill>
        <p:spPr>
          <a:xfrm>
            <a:off x="5496791" y="696191"/>
            <a:ext cx="2011219" cy="2011218"/>
          </a:xfrm>
          <a:prstGeom prst="rect">
            <a:avLst/>
          </a:prstGeom>
          <a:ln w="12700">
            <a:miter lim="400000"/>
          </a:ln>
        </p:spPr>
      </p:pic>
      <p:sp>
        <p:nvSpPr>
          <p:cNvPr id="138" name="Database administration is resource-intensiv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Database administration is resource-intensive</a:t>
            </a:r>
          </a:p>
        </p:txBody>
      </p:sp>
      <p:sp>
        <p:nvSpPr>
          <p:cNvPr id="139" name="Taking time away from building your applicatio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Taking time away from building your application</a:t>
            </a:r>
          </a:p>
        </p:txBody>
      </p:sp>
      <p:pic>
        <p:nvPicPr>
          <p:cNvPr id="140" name="rupee-logo-white-png21c-4b94-abf6-38f7f4764c58.png" descr="rupee-logo-white-png21c-4b94-abf6-38f7f4764c58.png"/>
          <p:cNvPicPr>
            <a:picLocks noChangeAspect="1"/>
          </p:cNvPicPr>
          <p:nvPr/>
        </p:nvPicPr>
        <p:blipFill>
          <a:blip r:embed="rId11">
            <a:extLst/>
          </a:blip>
          <a:stretch>
            <a:fillRect/>
          </a:stretch>
        </p:blipFill>
        <p:spPr>
          <a:xfrm>
            <a:off x="5496791" y="2645641"/>
            <a:ext cx="2011219" cy="2011218"/>
          </a:xfrm>
          <a:prstGeom prst="rect">
            <a:avLst/>
          </a:prstGeom>
          <a:ln w="12700">
            <a:miter lim="400000"/>
          </a:ln>
        </p:spPr>
      </p:pic>
      <p:pic>
        <p:nvPicPr>
          <p:cNvPr id="141" name="879de5868861dd1ca113034661e42ed1.png" descr="879de5868861dd1ca113034661e42ed1.png"/>
          <p:cNvPicPr>
            <a:picLocks noChangeAspect="1"/>
          </p:cNvPicPr>
          <p:nvPr/>
        </p:nvPicPr>
        <p:blipFill>
          <a:blip r:embed="rId12">
            <a:extLst/>
          </a:blip>
          <a:stretch>
            <a:fillRect/>
          </a:stretch>
        </p:blipFill>
        <p:spPr>
          <a:xfrm>
            <a:off x="5496791" y="2645641"/>
            <a:ext cx="2011219" cy="201121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ID="9" grpId="3" fill="hold">
                                  <p:stCondLst>
                                    <p:cond delay="0"/>
                                  </p:stCondLst>
                                  <p:iterate type="el" backwards="0">
                                    <p:tmAbs val="0"/>
                                  </p:iterate>
                                  <p:childTnLst>
                                    <p:animEffect filter="dissolve" transition="out">
                                      <p:cBhvr>
                                        <p:cTn id="14" dur="1500" fill="hold"/>
                                        <p:tgtEl>
                                          <p:spTgt spid="127"/>
                                        </p:tgtEl>
                                      </p:cBhvr>
                                    </p:animEffect>
                                    <p:set>
                                      <p:cBhvr>
                                        <p:cTn id="15" fill="hold">
                                          <p:stCondLst>
                                            <p:cond delay="1499"/>
                                          </p:stCondLst>
                                        </p:cTn>
                                        <p:tgtEl>
                                          <p:spTgt spid="127"/>
                                        </p:tgtEl>
                                        <p:attrNameLst>
                                          <p:attrName>style.visibility</p:attrName>
                                        </p:attrNameLst>
                                      </p:cBhvr>
                                      <p:to>
                                        <p:strVal val="hidden"/>
                                      </p:to>
                                    </p:set>
                                  </p:childTnLst>
                                </p:cTn>
                              </p:par>
                            </p:childTnLst>
                          </p:cTn>
                        </p:par>
                        <p:par>
                          <p:cTn id="16" fill="hold">
                            <p:stCondLst>
                              <p:cond delay="1500"/>
                            </p:stCondLst>
                            <p:childTnLst>
                              <p:par>
                                <p:cTn id="17" presetClass="entr" nodeType="afterEffect" presetSubtype="0" presetID="1" grpId="4" fill="hold">
                                  <p:stCondLst>
                                    <p:cond delay="0"/>
                                  </p:stCondLst>
                                  <p:iterate type="el" backwards="0">
                                    <p:tmAbs val="0"/>
                                  </p:iterate>
                                  <p:childTnLst>
                                    <p:set>
                                      <p:cBhvr>
                                        <p:cTn id="18" fill="hold"/>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ID="9" grpId="5" fill="hold">
                                  <p:stCondLst>
                                    <p:cond delay="0"/>
                                  </p:stCondLst>
                                  <p:iterate type="el" backwards="0">
                                    <p:tmAbs val="0"/>
                                  </p:iterate>
                                  <p:childTnLst>
                                    <p:animEffect filter="dissolve" transition="out">
                                      <p:cBhvr>
                                        <p:cTn id="22" dur="1500" fill="hold"/>
                                        <p:tgtEl>
                                          <p:spTgt spid="128"/>
                                        </p:tgtEl>
                                      </p:cBhvr>
                                    </p:animEffect>
                                    <p:set>
                                      <p:cBhvr>
                                        <p:cTn id="23" fill="hold">
                                          <p:stCondLst>
                                            <p:cond delay="1499"/>
                                          </p:stCondLst>
                                        </p:cTn>
                                        <p:tgtEl>
                                          <p:spTgt spid="128"/>
                                        </p:tgtEl>
                                        <p:attrNameLst>
                                          <p:attrName>style.visibility</p:attrName>
                                        </p:attrNameLst>
                                      </p:cBhvr>
                                      <p:to>
                                        <p:strVal val="hidden"/>
                                      </p:to>
                                    </p:set>
                                  </p:childTnLst>
                                </p:cTn>
                              </p:par>
                            </p:childTnLst>
                          </p:cTn>
                        </p:par>
                        <p:par>
                          <p:cTn id="24" fill="hold">
                            <p:stCondLst>
                              <p:cond delay="1500"/>
                            </p:stCondLst>
                            <p:childTnLst>
                              <p:par>
                                <p:cTn id="25" presetClass="entr" nodeType="afterEffect" presetSubtype="0" presetID="1" grpId="6" fill="hold">
                                  <p:stCondLst>
                                    <p:cond delay="0"/>
                                  </p:stCondLst>
                                  <p:iterate type="el" backwards="0">
                                    <p:tmAbs val="0"/>
                                  </p:iterate>
                                  <p:childTnLst>
                                    <p:set>
                                      <p:cBhvr>
                                        <p:cTn id="26" fill="hold"/>
                                        <p:tgtEl>
                                          <p:spTgt spid="130"/>
                                        </p:tgtEl>
                                        <p:attrNameLst>
                                          <p:attrName>style.visibility</p:attrName>
                                        </p:attrNameLst>
                                      </p:cBhvr>
                                      <p:to>
                                        <p:strVal val="visible"/>
                                      </p:to>
                                    </p:set>
                                  </p:childTnLst>
                                </p:cTn>
                              </p:par>
                            </p:childTnLst>
                          </p:cTn>
                        </p:par>
                        <p:par>
                          <p:cTn id="27" fill="hold">
                            <p:stCondLst>
                              <p:cond delay="1500"/>
                            </p:stCondLst>
                            <p:childTnLst>
                              <p:par>
                                <p:cTn id="28" presetClass="entr" nodeType="afterEffect" presetSubtype="0" presetID="1" grpId="7" fill="hold">
                                  <p:stCondLst>
                                    <p:cond delay="0"/>
                                  </p:stCondLst>
                                  <p:iterate type="el" backwards="0">
                                    <p:tmAbs val="0"/>
                                  </p:iterate>
                                  <p:childTnLst>
                                    <p:set>
                                      <p:cBhvr>
                                        <p:cTn id="29" fill="hold"/>
                                        <p:tgtEl>
                                          <p:spTgt spid="1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xit" nodeType="clickEffect" presetID="9" grpId="8" fill="hold">
                                  <p:stCondLst>
                                    <p:cond delay="0"/>
                                  </p:stCondLst>
                                  <p:iterate type="el" backwards="0">
                                    <p:tmAbs val="0"/>
                                  </p:iterate>
                                  <p:childTnLst>
                                    <p:animEffect filter="dissolve" transition="out">
                                      <p:cBhvr>
                                        <p:cTn id="33" dur="1500" fill="hold"/>
                                        <p:tgtEl>
                                          <p:spTgt spid="120"/>
                                        </p:tgtEl>
                                      </p:cBhvr>
                                    </p:animEffect>
                                    <p:set>
                                      <p:cBhvr>
                                        <p:cTn id="34" fill="hold">
                                          <p:stCondLst>
                                            <p:cond delay="1499"/>
                                          </p:stCondLst>
                                        </p:cTn>
                                        <p:tgtEl>
                                          <p:spTgt spid="120"/>
                                        </p:tgtEl>
                                        <p:attrNameLst>
                                          <p:attrName>style.visibility</p:attrName>
                                        </p:attrNameLst>
                                      </p:cBhvr>
                                      <p:to>
                                        <p:strVal val="hidden"/>
                                      </p:to>
                                    </p:set>
                                  </p:childTnLst>
                                </p:cTn>
                              </p:par>
                            </p:childTnLst>
                          </p:cTn>
                        </p:par>
                        <p:par>
                          <p:cTn id="35" fill="hold">
                            <p:stCondLst>
                              <p:cond delay="1500"/>
                            </p:stCondLst>
                            <p:childTnLst>
                              <p:par>
                                <p:cTn id="36" presetClass="entr" nodeType="afterEffect" presetSubtype="0" presetID="1" grpId="9" fill="hold">
                                  <p:stCondLst>
                                    <p:cond delay="0"/>
                                  </p:stCondLst>
                                  <p:iterate type="el" backwards="0">
                                    <p:tmAbs val="0"/>
                                  </p:iterate>
                                  <p:childTnLst>
                                    <p:set>
                                      <p:cBhvr>
                                        <p:cTn id="37" fill="hold"/>
                                        <p:tgtEl>
                                          <p:spTgt spid="131"/>
                                        </p:tgtEl>
                                        <p:attrNameLst>
                                          <p:attrName>style.visibility</p:attrName>
                                        </p:attrNameLst>
                                      </p:cBhvr>
                                      <p:to>
                                        <p:strVal val="visible"/>
                                      </p:to>
                                    </p:set>
                                  </p:childTnLst>
                                </p:cTn>
                              </p:par>
                            </p:childTnLst>
                          </p:cTn>
                        </p:par>
                        <p:par>
                          <p:cTn id="38" fill="hold">
                            <p:stCondLst>
                              <p:cond delay="1500"/>
                            </p:stCondLst>
                            <p:childTnLst>
                              <p:par>
                                <p:cTn id="39" presetClass="entr" nodeType="afterEffect" presetSubtype="0" presetID="1" grpId="10" fill="hold">
                                  <p:stCondLst>
                                    <p:cond delay="0"/>
                                  </p:stCondLst>
                                  <p:iterate type="el" backwards="0">
                                    <p:tmAbs val="0"/>
                                  </p:iterate>
                                  <p:childTnLst>
                                    <p:set>
                                      <p:cBhvr>
                                        <p:cTn id="40" fill="hold"/>
                                        <p:tgtEl>
                                          <p:spTgt spid="1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xit" nodeType="clickEffect" presetID="9" grpId="11" fill="hold">
                                  <p:stCondLst>
                                    <p:cond delay="0"/>
                                  </p:stCondLst>
                                  <p:iterate type="el" backwards="0">
                                    <p:tmAbs val="0"/>
                                  </p:iterate>
                                  <p:childTnLst>
                                    <p:animEffect filter="dissolve" transition="out">
                                      <p:cBhvr>
                                        <p:cTn id="44" dur="1500" fill="hold"/>
                                        <p:tgtEl>
                                          <p:spTgt spid="121"/>
                                        </p:tgtEl>
                                      </p:cBhvr>
                                    </p:animEffect>
                                    <p:set>
                                      <p:cBhvr>
                                        <p:cTn id="45" fill="hold">
                                          <p:stCondLst>
                                            <p:cond delay="1499"/>
                                          </p:stCondLst>
                                        </p:cTn>
                                        <p:tgtEl>
                                          <p:spTgt spid="121"/>
                                        </p:tgtEl>
                                        <p:attrNameLst>
                                          <p:attrName>style.visibility</p:attrName>
                                        </p:attrNameLst>
                                      </p:cBhvr>
                                      <p:to>
                                        <p:strVal val="hidden"/>
                                      </p:to>
                                    </p:set>
                                  </p:childTnLst>
                                </p:cTn>
                              </p:par>
                            </p:childTnLst>
                          </p:cTn>
                        </p:par>
                        <p:par>
                          <p:cTn id="46" fill="hold">
                            <p:stCondLst>
                              <p:cond delay="1500"/>
                            </p:stCondLst>
                            <p:childTnLst>
                              <p:par>
                                <p:cTn id="47" presetClass="entr" nodeType="afterEffect" presetSubtype="0" presetID="1" grpId="12" fill="hold">
                                  <p:stCondLst>
                                    <p:cond delay="0"/>
                                  </p:stCondLst>
                                  <p:iterate type="el" backwards="0">
                                    <p:tmAbs val="0"/>
                                  </p:iterate>
                                  <p:childTnLst>
                                    <p:set>
                                      <p:cBhvr>
                                        <p:cTn id="48" fill="hold"/>
                                        <p:tgtEl>
                                          <p:spTgt spid="132"/>
                                        </p:tgtEl>
                                        <p:attrNameLst>
                                          <p:attrName>style.visibility</p:attrName>
                                        </p:attrNameLst>
                                      </p:cBhvr>
                                      <p:to>
                                        <p:strVal val="visible"/>
                                      </p:to>
                                    </p:set>
                                  </p:childTnLst>
                                </p:cTn>
                              </p:par>
                            </p:childTnLst>
                          </p:cTn>
                        </p:par>
                        <p:par>
                          <p:cTn id="49" fill="hold">
                            <p:stCondLst>
                              <p:cond delay="1500"/>
                            </p:stCondLst>
                            <p:childTnLst>
                              <p:par>
                                <p:cTn id="50" presetClass="entr" nodeType="afterEffect" presetSubtype="0" presetID="1" grpId="13" fill="hold">
                                  <p:stCondLst>
                                    <p:cond delay="0"/>
                                  </p:stCondLst>
                                  <p:iterate type="el" backwards="0">
                                    <p:tmAbs val="0"/>
                                  </p:iterate>
                                  <p:childTnLst>
                                    <p:set>
                                      <p:cBhvr>
                                        <p:cTn id="51" fill="hold"/>
                                        <p:tgtEl>
                                          <p:spTgt spid="11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xit" nodeType="clickEffect" presetID="9" grpId="14" fill="hold">
                                  <p:stCondLst>
                                    <p:cond delay="0"/>
                                  </p:stCondLst>
                                  <p:iterate type="el" backwards="0">
                                    <p:tmAbs val="0"/>
                                  </p:iterate>
                                  <p:childTnLst>
                                    <p:animEffect filter="dissolve" transition="out">
                                      <p:cBhvr>
                                        <p:cTn id="55" dur="1500" fill="hold"/>
                                        <p:tgtEl>
                                          <p:spTgt spid="119"/>
                                        </p:tgtEl>
                                      </p:cBhvr>
                                    </p:animEffect>
                                    <p:set>
                                      <p:cBhvr>
                                        <p:cTn id="56" fill="hold">
                                          <p:stCondLst>
                                            <p:cond delay="1499"/>
                                          </p:stCondLst>
                                        </p:cTn>
                                        <p:tgtEl>
                                          <p:spTgt spid="119"/>
                                        </p:tgtEl>
                                        <p:attrNameLst>
                                          <p:attrName>style.visibility</p:attrName>
                                        </p:attrNameLst>
                                      </p:cBhvr>
                                      <p:to>
                                        <p:strVal val="hidden"/>
                                      </p:to>
                                    </p:set>
                                  </p:childTnLst>
                                </p:cTn>
                              </p:par>
                            </p:childTnLst>
                          </p:cTn>
                        </p:par>
                        <p:par>
                          <p:cTn id="57" fill="hold">
                            <p:stCondLst>
                              <p:cond delay="1500"/>
                            </p:stCondLst>
                            <p:childTnLst>
                              <p:par>
                                <p:cTn id="58" presetClass="entr" nodeType="afterEffect" presetSubtype="0" presetID="1" grpId="15" fill="hold">
                                  <p:stCondLst>
                                    <p:cond delay="0"/>
                                  </p:stCondLst>
                                  <p:iterate type="el" backwards="0">
                                    <p:tmAbs val="0"/>
                                  </p:iterate>
                                  <p:childTnLst>
                                    <p:set>
                                      <p:cBhvr>
                                        <p:cTn id="59" fill="hold"/>
                                        <p:tgtEl>
                                          <p:spTgt spid="133"/>
                                        </p:tgtEl>
                                        <p:attrNameLst>
                                          <p:attrName>style.visibility</p:attrName>
                                        </p:attrNameLst>
                                      </p:cBhvr>
                                      <p:to>
                                        <p:strVal val="visible"/>
                                      </p:to>
                                    </p:set>
                                  </p:childTnLst>
                                </p:cTn>
                              </p:par>
                            </p:childTnLst>
                          </p:cTn>
                        </p:par>
                        <p:par>
                          <p:cTn id="60" fill="hold">
                            <p:stCondLst>
                              <p:cond delay="1500"/>
                            </p:stCondLst>
                            <p:childTnLst>
                              <p:par>
                                <p:cTn id="61" presetClass="entr" nodeType="afterEffect" presetSubtype="0" presetID="1" grpId="16" fill="hold">
                                  <p:stCondLst>
                                    <p:cond delay="0"/>
                                  </p:stCondLst>
                                  <p:iterate type="el" backwards="0">
                                    <p:tmAbs val="0"/>
                                  </p:iterate>
                                  <p:childTnLst>
                                    <p:set>
                                      <p:cBhvr>
                                        <p:cTn id="62" fill="hold"/>
                                        <p:tgtEl>
                                          <p:spTgt spid="1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xit" nodeType="clickEffect" presetID="9" grpId="17" fill="hold">
                                  <p:stCondLst>
                                    <p:cond delay="0"/>
                                  </p:stCondLst>
                                  <p:iterate type="el" backwards="0">
                                    <p:tmAbs val="0"/>
                                  </p:iterate>
                                  <p:childTnLst>
                                    <p:animEffect filter="dissolve" transition="out">
                                      <p:cBhvr>
                                        <p:cTn id="66" dur="1500" fill="hold"/>
                                        <p:tgtEl>
                                          <p:spTgt spid="122"/>
                                        </p:tgtEl>
                                      </p:cBhvr>
                                    </p:animEffect>
                                    <p:set>
                                      <p:cBhvr>
                                        <p:cTn id="67" fill="hold">
                                          <p:stCondLst>
                                            <p:cond delay="1499"/>
                                          </p:stCondLst>
                                        </p:cTn>
                                        <p:tgtEl>
                                          <p:spTgt spid="122"/>
                                        </p:tgtEl>
                                        <p:attrNameLst>
                                          <p:attrName>style.visibility</p:attrName>
                                        </p:attrNameLst>
                                      </p:cBhvr>
                                      <p:to>
                                        <p:strVal val="hidden"/>
                                      </p:to>
                                    </p:set>
                                  </p:childTnLst>
                                </p:cTn>
                              </p:par>
                            </p:childTnLst>
                          </p:cTn>
                        </p:par>
                        <p:par>
                          <p:cTn id="68" fill="hold">
                            <p:stCondLst>
                              <p:cond delay="1500"/>
                            </p:stCondLst>
                            <p:childTnLst>
                              <p:par>
                                <p:cTn id="69" presetClass="entr" nodeType="afterEffect" presetSubtype="0" presetID="1" grpId="18" fill="hold">
                                  <p:stCondLst>
                                    <p:cond delay="0"/>
                                  </p:stCondLst>
                                  <p:iterate type="el" backwards="0">
                                    <p:tmAbs val="0"/>
                                  </p:iterate>
                                  <p:childTnLst>
                                    <p:set>
                                      <p:cBhvr>
                                        <p:cTn id="70" fill="hold"/>
                                        <p:tgtEl>
                                          <p:spTgt spid="134"/>
                                        </p:tgtEl>
                                        <p:attrNameLst>
                                          <p:attrName>style.visibility</p:attrName>
                                        </p:attrNameLst>
                                      </p:cBhvr>
                                      <p:to>
                                        <p:strVal val="visible"/>
                                      </p:to>
                                    </p:set>
                                  </p:childTnLst>
                                </p:cTn>
                              </p:par>
                            </p:childTnLst>
                          </p:cTn>
                        </p:par>
                        <p:par>
                          <p:cTn id="71" fill="hold">
                            <p:stCondLst>
                              <p:cond delay="1500"/>
                            </p:stCondLst>
                            <p:childTnLst>
                              <p:par>
                                <p:cTn id="72" presetClass="entr" nodeType="afterEffect" presetSubtype="0" presetID="1" grpId="19" fill="hold">
                                  <p:stCondLst>
                                    <p:cond delay="0"/>
                                  </p:stCondLst>
                                  <p:iterate type="el" backwards="0">
                                    <p:tmAbs val="0"/>
                                  </p:iterate>
                                  <p:childTnLst>
                                    <p:set>
                                      <p:cBhvr>
                                        <p:cTn id="73" fill="hold"/>
                                        <p:tgtEl>
                                          <p:spTgt spid="12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Class="exit" nodeType="clickEffect" presetID="9" grpId="20" fill="hold">
                                  <p:stCondLst>
                                    <p:cond delay="0"/>
                                  </p:stCondLst>
                                  <p:iterate type="el" backwards="0">
                                    <p:tmAbs val="0"/>
                                  </p:iterate>
                                  <p:childTnLst>
                                    <p:animEffect filter="dissolve" transition="out">
                                      <p:cBhvr>
                                        <p:cTn id="77" dur="1500" fill="hold"/>
                                        <p:tgtEl>
                                          <p:spTgt spid="123"/>
                                        </p:tgtEl>
                                      </p:cBhvr>
                                    </p:animEffect>
                                    <p:set>
                                      <p:cBhvr>
                                        <p:cTn id="78" fill="hold">
                                          <p:stCondLst>
                                            <p:cond delay="1499"/>
                                          </p:stCondLst>
                                        </p:cTn>
                                        <p:tgtEl>
                                          <p:spTgt spid="123"/>
                                        </p:tgtEl>
                                        <p:attrNameLst>
                                          <p:attrName>style.visibility</p:attrName>
                                        </p:attrNameLst>
                                      </p:cBhvr>
                                      <p:to>
                                        <p:strVal val="hidden"/>
                                      </p:to>
                                    </p:set>
                                  </p:childTnLst>
                                </p:cTn>
                              </p:par>
                            </p:childTnLst>
                          </p:cTn>
                        </p:par>
                        <p:par>
                          <p:cTn id="79" fill="hold">
                            <p:stCondLst>
                              <p:cond delay="1500"/>
                            </p:stCondLst>
                            <p:childTnLst>
                              <p:par>
                                <p:cTn id="80" presetClass="entr" nodeType="afterEffect" presetSubtype="0" presetID="1" grpId="21" fill="hold">
                                  <p:stCondLst>
                                    <p:cond delay="0"/>
                                  </p:stCondLst>
                                  <p:iterate type="el" backwards="0">
                                    <p:tmAbs val="0"/>
                                  </p:iterate>
                                  <p:childTnLst>
                                    <p:set>
                                      <p:cBhvr>
                                        <p:cTn id="81" fill="hold"/>
                                        <p:tgtEl>
                                          <p:spTgt spid="135"/>
                                        </p:tgtEl>
                                        <p:attrNameLst>
                                          <p:attrName>style.visibility</p:attrName>
                                        </p:attrNameLst>
                                      </p:cBhvr>
                                      <p:to>
                                        <p:strVal val="visible"/>
                                      </p:to>
                                    </p:set>
                                  </p:childTnLst>
                                </p:cTn>
                              </p:par>
                            </p:childTnLst>
                          </p:cTn>
                        </p:par>
                        <p:par>
                          <p:cTn id="82" fill="hold">
                            <p:stCondLst>
                              <p:cond delay="1500"/>
                            </p:stCondLst>
                            <p:childTnLst>
                              <p:par>
                                <p:cTn id="83" presetClass="entr" nodeType="afterEffect" presetSubtype="0" presetID="1" grpId="22" fill="hold">
                                  <p:stCondLst>
                                    <p:cond delay="0"/>
                                  </p:stCondLst>
                                  <p:iterate type="el" backwards="0">
                                    <p:tmAbs val="0"/>
                                  </p:iterate>
                                  <p:childTnLst>
                                    <p:set>
                                      <p:cBhvr>
                                        <p:cTn id="84" fill="hold"/>
                                        <p:tgtEl>
                                          <p:spTgt spid="1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Class="exit" nodeType="clickEffect" presetID="9" grpId="23" fill="hold">
                                  <p:stCondLst>
                                    <p:cond delay="0"/>
                                  </p:stCondLst>
                                  <p:iterate type="el" backwards="0">
                                    <p:tmAbs val="0"/>
                                  </p:iterate>
                                  <p:childTnLst>
                                    <p:animEffect filter="dissolve" transition="out">
                                      <p:cBhvr>
                                        <p:cTn id="88" dur="1500" fill="hold"/>
                                        <p:tgtEl>
                                          <p:spTgt spid="124"/>
                                        </p:tgtEl>
                                      </p:cBhvr>
                                    </p:animEffect>
                                    <p:set>
                                      <p:cBhvr>
                                        <p:cTn id="89" fill="hold">
                                          <p:stCondLst>
                                            <p:cond delay="1499"/>
                                          </p:stCondLst>
                                        </p:cTn>
                                        <p:tgtEl>
                                          <p:spTgt spid="124"/>
                                        </p:tgtEl>
                                        <p:attrNameLst>
                                          <p:attrName>style.visibility</p:attrName>
                                        </p:attrNameLst>
                                      </p:cBhvr>
                                      <p:to>
                                        <p:strVal val="hidden"/>
                                      </p:to>
                                    </p:set>
                                  </p:childTnLst>
                                </p:cTn>
                              </p:par>
                            </p:childTnLst>
                          </p:cTn>
                        </p:par>
                        <p:par>
                          <p:cTn id="90" fill="hold">
                            <p:stCondLst>
                              <p:cond delay="1500"/>
                            </p:stCondLst>
                            <p:childTnLst>
                              <p:par>
                                <p:cTn id="91" presetClass="entr" nodeType="afterEffect" presetSubtype="0" presetID="1" grpId="24" fill="hold">
                                  <p:stCondLst>
                                    <p:cond delay="0"/>
                                  </p:stCondLst>
                                  <p:iterate type="el" backwards="0">
                                    <p:tmAbs val="0"/>
                                  </p:iterate>
                                  <p:childTnLst>
                                    <p:set>
                                      <p:cBhvr>
                                        <p:cTn id="92" fill="hold"/>
                                        <p:tgtEl>
                                          <p:spTgt spid="136"/>
                                        </p:tgtEl>
                                        <p:attrNameLst>
                                          <p:attrName>style.visibility</p:attrName>
                                        </p:attrNameLst>
                                      </p:cBhvr>
                                      <p:to>
                                        <p:strVal val="visible"/>
                                      </p:to>
                                    </p:set>
                                  </p:childTnLst>
                                </p:cTn>
                              </p:par>
                            </p:childTnLst>
                          </p:cTn>
                        </p:par>
                        <p:par>
                          <p:cTn id="93" fill="hold">
                            <p:stCondLst>
                              <p:cond delay="1500"/>
                            </p:stCondLst>
                            <p:childTnLst>
                              <p:par>
                                <p:cTn id="94" presetClass="entr" nodeType="afterEffect" presetSubtype="0" presetID="1" grpId="25" fill="hold">
                                  <p:stCondLst>
                                    <p:cond delay="0"/>
                                  </p:stCondLst>
                                  <p:iterate type="el" backwards="0">
                                    <p:tmAbs val="0"/>
                                  </p:iterate>
                                  <p:childTnLst>
                                    <p:set>
                                      <p:cBhvr>
                                        <p:cTn id="95" fill="hold"/>
                                        <p:tgtEl>
                                          <p:spTgt spid="12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Class="exit" nodeType="clickEffect" presetID="9" grpId="26" fill="hold">
                                  <p:stCondLst>
                                    <p:cond delay="0"/>
                                  </p:stCondLst>
                                  <p:iterate type="el" backwards="0">
                                    <p:tmAbs val="0"/>
                                  </p:iterate>
                                  <p:childTnLst>
                                    <p:animEffect filter="dissolve" transition="out">
                                      <p:cBhvr>
                                        <p:cTn id="99" dur="1500" fill="hold"/>
                                        <p:tgtEl>
                                          <p:spTgt spid="126"/>
                                        </p:tgtEl>
                                      </p:cBhvr>
                                    </p:animEffect>
                                    <p:set>
                                      <p:cBhvr>
                                        <p:cTn id="100" fill="hold">
                                          <p:stCondLst>
                                            <p:cond delay="1499"/>
                                          </p:stCondLst>
                                        </p:cTn>
                                        <p:tgtEl>
                                          <p:spTgt spid="126"/>
                                        </p:tgtEl>
                                        <p:attrNameLst>
                                          <p:attrName>style.visibility</p:attrName>
                                        </p:attrNameLst>
                                      </p:cBhvr>
                                      <p:to>
                                        <p:strVal val="hidden"/>
                                      </p:to>
                                    </p:set>
                                  </p:childTnLst>
                                </p:cTn>
                              </p:par>
                            </p:childTnLst>
                          </p:cTn>
                        </p:par>
                        <p:par>
                          <p:cTn id="101" fill="hold">
                            <p:stCondLst>
                              <p:cond delay="1500"/>
                            </p:stCondLst>
                            <p:childTnLst>
                              <p:par>
                                <p:cTn id="102" presetClass="entr" nodeType="afterEffect" presetSubtype="0" presetID="1" grpId="27" fill="hold">
                                  <p:stCondLst>
                                    <p:cond delay="0"/>
                                  </p:stCondLst>
                                  <p:iterate type="el" backwards="0">
                                    <p:tmAbs val="0"/>
                                  </p:iterate>
                                  <p:childTnLst>
                                    <p:set>
                                      <p:cBhvr>
                                        <p:cTn id="103" fill="hold"/>
                                        <p:tgtEl>
                                          <p:spTgt spid="137"/>
                                        </p:tgtEl>
                                        <p:attrNameLst>
                                          <p:attrName>style.visibility</p:attrName>
                                        </p:attrNameLst>
                                      </p:cBhvr>
                                      <p:to>
                                        <p:strVal val="visible"/>
                                      </p:to>
                                    </p:set>
                                  </p:childTnLst>
                                </p:cTn>
                              </p:par>
                            </p:childTnLst>
                          </p:cTn>
                        </p:par>
                        <p:par>
                          <p:cTn id="104" fill="hold">
                            <p:stCondLst>
                              <p:cond delay="1500"/>
                            </p:stCondLst>
                            <p:childTnLst>
                              <p:par>
                                <p:cTn id="105" presetClass="entr" nodeType="afterEffect" presetSubtype="0" presetID="1" grpId="28" fill="hold">
                                  <p:stCondLst>
                                    <p:cond delay="0"/>
                                  </p:stCondLst>
                                  <p:iterate type="el" backwards="0">
                                    <p:tmAbs val="0"/>
                                  </p:iterate>
                                  <p:childTnLst>
                                    <p:set>
                                      <p:cBhvr>
                                        <p:cTn id="106" fill="hold"/>
                                        <p:tgtEl>
                                          <p:spTgt spid="12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Class="exit" nodeType="clickEffect" presetID="9" grpId="29" fill="hold">
                                  <p:stCondLst>
                                    <p:cond delay="0"/>
                                  </p:stCondLst>
                                  <p:iterate type="el" backwards="0">
                                    <p:tmAbs val="0"/>
                                  </p:iterate>
                                  <p:childTnLst>
                                    <p:animEffect filter="dissolve" transition="out">
                                      <p:cBhvr>
                                        <p:cTn id="110" dur="1500" fill="hold"/>
                                        <p:tgtEl>
                                          <p:spTgt spid="125"/>
                                        </p:tgtEl>
                                      </p:cBhvr>
                                    </p:animEffect>
                                    <p:set>
                                      <p:cBhvr>
                                        <p:cTn id="111" fill="hold">
                                          <p:stCondLst>
                                            <p:cond delay="1499"/>
                                          </p:stCondLst>
                                        </p:cTn>
                                        <p:tgtEl>
                                          <p:spTgt spid="125"/>
                                        </p:tgtEl>
                                        <p:attrNameLst>
                                          <p:attrName>style.visibility</p:attrName>
                                        </p:attrNameLst>
                                      </p:cBhvr>
                                      <p:to>
                                        <p:strVal val="hidden"/>
                                      </p:to>
                                    </p:set>
                                  </p:childTnLst>
                                </p:cTn>
                              </p:par>
                            </p:childTnLst>
                          </p:cTn>
                        </p:par>
                        <p:par>
                          <p:cTn id="112" fill="hold">
                            <p:stCondLst>
                              <p:cond delay="1500"/>
                            </p:stCondLst>
                            <p:childTnLst>
                              <p:par>
                                <p:cTn id="113" presetClass="entr" nodeType="afterEffect" presetSubtype="0" presetID="1" grpId="30" fill="hold">
                                  <p:stCondLst>
                                    <p:cond delay="0"/>
                                  </p:stCondLst>
                                  <p:iterate type="el" backwards="0">
                                    <p:tmAbs val="0"/>
                                  </p:iterate>
                                  <p:childTnLst>
                                    <p:set>
                                      <p:cBhvr>
                                        <p:cTn id="114" fill="hold"/>
                                        <p:tgtEl>
                                          <p:spTgt spid="140"/>
                                        </p:tgtEl>
                                        <p:attrNameLst>
                                          <p:attrName>style.visibility</p:attrName>
                                        </p:attrNameLst>
                                      </p:cBhvr>
                                      <p:to>
                                        <p:strVal val="visible"/>
                                      </p:to>
                                    </p:set>
                                  </p:childTnLst>
                                </p:cTn>
                              </p:par>
                            </p:childTnLst>
                          </p:cTn>
                        </p:par>
                        <p:par>
                          <p:cTn id="115" fill="hold">
                            <p:stCondLst>
                              <p:cond delay="1500"/>
                            </p:stCondLst>
                            <p:childTnLst>
                              <p:par>
                                <p:cTn id="116" presetClass="entr" nodeType="afterEffect" presetSubtype="0" presetID="1" grpId="31" fill="hold">
                                  <p:stCondLst>
                                    <p:cond delay="0"/>
                                  </p:stCondLst>
                                  <p:iterate type="el" backwards="0">
                                    <p:tmAbs val="0"/>
                                  </p:iterate>
                                  <p:childTnLst>
                                    <p:set>
                                      <p:cBhvr>
                                        <p:cTn id="117" fill="hold"/>
                                        <p:tgtEl>
                                          <p:spTgt spid="13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Class="exit" nodeType="clickEffect" presetID="9" grpId="32" fill="hold">
                                  <p:stCondLst>
                                    <p:cond delay="0"/>
                                  </p:stCondLst>
                                  <p:iterate type="el" backwards="0">
                                    <p:tmAbs val="0"/>
                                  </p:iterate>
                                  <p:childTnLst>
                                    <p:animEffect filter="dissolve" transition="out">
                                      <p:cBhvr>
                                        <p:cTn id="121" dur="1500" fill="hold"/>
                                        <p:tgtEl>
                                          <p:spTgt spid="140"/>
                                        </p:tgtEl>
                                      </p:cBhvr>
                                    </p:animEffect>
                                    <p:set>
                                      <p:cBhvr>
                                        <p:cTn id="122" fill="hold">
                                          <p:stCondLst>
                                            <p:cond delay="1499"/>
                                          </p:stCondLst>
                                        </p:cTn>
                                        <p:tgtEl>
                                          <p:spTgt spid="140"/>
                                        </p:tgtEl>
                                        <p:attrNameLst>
                                          <p:attrName>style.visibility</p:attrName>
                                        </p:attrNameLst>
                                      </p:cBhvr>
                                      <p:to>
                                        <p:strVal val="hidden"/>
                                      </p:to>
                                    </p:set>
                                  </p:childTnLst>
                                </p:cTn>
                              </p:par>
                            </p:childTnLst>
                          </p:cTn>
                        </p:par>
                        <p:par>
                          <p:cTn id="123" fill="hold">
                            <p:stCondLst>
                              <p:cond delay="1500"/>
                            </p:stCondLst>
                            <p:childTnLst>
                              <p:par>
                                <p:cTn id="124" presetClass="exit" nodeType="afterEffect" presetID="9" grpId="33" fill="hold">
                                  <p:stCondLst>
                                    <p:cond delay="0"/>
                                  </p:stCondLst>
                                  <p:iterate type="el" backwards="0">
                                    <p:tmAbs val="0"/>
                                  </p:iterate>
                                  <p:childTnLst>
                                    <p:animEffect filter="dissolve" transition="out">
                                      <p:cBhvr>
                                        <p:cTn id="125" dur="1500" fill="hold"/>
                                        <p:tgtEl>
                                          <p:spTgt spid="138"/>
                                        </p:tgtEl>
                                      </p:cBhvr>
                                    </p:animEffect>
                                    <p:set>
                                      <p:cBhvr>
                                        <p:cTn id="126" fill="hold">
                                          <p:stCondLst>
                                            <p:cond delay="1499"/>
                                          </p:stCondLst>
                                        </p:cTn>
                                        <p:tgtEl>
                                          <p:spTgt spid="138"/>
                                        </p:tgtEl>
                                        <p:attrNameLst>
                                          <p:attrName>style.visibility</p:attrName>
                                        </p:attrNameLst>
                                      </p:cBhvr>
                                      <p:to>
                                        <p:strVal val="hidden"/>
                                      </p:to>
                                    </p:set>
                                  </p:childTnLst>
                                </p:cTn>
                              </p:par>
                            </p:childTnLst>
                          </p:cTn>
                        </p:par>
                        <p:par>
                          <p:cTn id="127" fill="hold">
                            <p:stCondLst>
                              <p:cond delay="3000"/>
                            </p:stCondLst>
                            <p:childTnLst>
                              <p:par>
                                <p:cTn id="128" presetClass="entr" nodeType="afterEffect" presetSubtype="0" presetID="1" grpId="34" fill="hold">
                                  <p:stCondLst>
                                    <p:cond delay="0"/>
                                  </p:stCondLst>
                                  <p:iterate type="el" backwards="0">
                                    <p:tmAbs val="0"/>
                                  </p:iterate>
                                  <p:childTnLst>
                                    <p:set>
                                      <p:cBhvr>
                                        <p:cTn id="129" fill="hold"/>
                                        <p:tgtEl>
                                          <p:spTgt spid="141"/>
                                        </p:tgtEl>
                                        <p:attrNameLst>
                                          <p:attrName>style.visibility</p:attrName>
                                        </p:attrNameLst>
                                      </p:cBhvr>
                                      <p:to>
                                        <p:strVal val="visible"/>
                                      </p:to>
                                    </p:set>
                                  </p:childTnLst>
                                </p:cTn>
                              </p:par>
                            </p:childTnLst>
                          </p:cTn>
                        </p:par>
                        <p:par>
                          <p:cTn id="130" fill="hold">
                            <p:stCondLst>
                              <p:cond delay="3000"/>
                            </p:stCondLst>
                            <p:childTnLst>
                              <p:par>
                                <p:cTn id="131" presetClass="entr" nodeType="afterEffect" presetSubtype="0" presetID="1" grpId="35" fill="hold">
                                  <p:stCondLst>
                                    <p:cond delay="0"/>
                                  </p:stCondLst>
                                  <p:iterate type="el" backwards="0">
                                    <p:tmAbs val="0"/>
                                  </p:iterate>
                                  <p:childTnLst>
                                    <p:set>
                                      <p:cBhvr>
                                        <p:cTn id="132" fill="hold"/>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 grpId="24"/>
      <p:bldP build="whole" bldLvl="1" animBg="1" rev="0" advAuto="0" spid="122" grpId="16"/>
      <p:bldP build="whole" bldLvl="1" animBg="1" rev="0" advAuto="0" spid="122" grpId="17"/>
      <p:bldP build="whole" bldLvl="1" animBg="1" rev="0" advAuto="0" spid="141" grpId="34"/>
      <p:bldP build="whole" bldLvl="1" animBg="1" rev="0" advAuto="0" spid="135" grpId="21"/>
      <p:bldP build="whole" bldLvl="1" animBg="1" rev="0" advAuto="0" spid="119" grpId="13"/>
      <p:bldP build="whole" bldLvl="1" animBg="1" rev="0" advAuto="0" spid="119" grpId="14"/>
      <p:bldP build="whole" bldLvl="1" animBg="1" rev="0" advAuto="0" spid="133" grpId="15"/>
      <p:bldP build="whole" bldLvl="1" animBg="1" rev="0" advAuto="0" spid="126" grpId="25"/>
      <p:bldP build="whole" bldLvl="1" animBg="1" rev="0" advAuto="0" spid="126" grpId="26"/>
      <p:bldP build="whole" bldLvl="1" animBg="1" rev="0" advAuto="0" spid="128" grpId="4"/>
      <p:bldP build="whole" bldLvl="1" animBg="1" rev="0" advAuto="0" spid="128" grpId="5"/>
      <p:bldP build="whole" bldLvl="1" animBg="1" rev="0" advAuto="0" spid="140" grpId="30"/>
      <p:bldP build="whole" bldLvl="1" animBg="1" rev="0" advAuto="0" spid="140" grpId="32"/>
      <p:bldP build="whole" bldLvl="1" animBg="1" rev="0" advAuto="0" spid="132" grpId="12"/>
      <p:bldP build="whole" bldLvl="1" animBg="1" rev="0" advAuto="0" spid="130" grpId="6"/>
      <p:bldP build="whole" bldLvl="1" animBg="1" rev="0" advAuto="0" spid="123" grpId="19"/>
      <p:bldP build="whole" bldLvl="1" animBg="1" rev="0" advAuto="0" spid="123" grpId="20"/>
      <p:bldP build="whole" bldLvl="1" animBg="1" rev="0" advAuto="0" spid="137" grpId="27"/>
      <p:bldP build="whole" bldLvl="1" animBg="1" rev="0" advAuto="0" spid="120" grpId="8"/>
      <p:bldP build="whole" bldLvl="1" animBg="1" rev="0" advAuto="0" spid="120" grpId="7"/>
      <p:bldP build="whole" bldLvl="1" animBg="1" rev="0" advAuto="0" spid="124" grpId="22"/>
      <p:bldP build="whole" bldLvl="1" animBg="1" rev="0" advAuto="0" spid="121" grpId="10"/>
      <p:bldP build="whole" bldLvl="1" animBg="1" rev="0" advAuto="0" spid="121" grpId="11"/>
      <p:bldP build="whole" bldLvl="1" animBg="1" rev="0" advAuto="0" spid="124" grpId="23"/>
      <p:bldP build="whole" bldLvl="1" animBg="1" rev="0" advAuto="0" spid="131" grpId="9"/>
      <p:bldP build="whole" bldLvl="1" animBg="1" rev="0" advAuto="0" spid="125" grpId="28"/>
      <p:bldP build="whole" bldLvl="1" animBg="1" rev="0" advAuto="0" spid="125" grpId="29"/>
      <p:bldP build="whole" bldLvl="1" animBg="1" rev="0" advAuto="0" spid="134" grpId="18"/>
      <p:bldP build="whole" bldLvl="1" animBg="1" rev="0" advAuto="0" spid="127" grpId="2"/>
      <p:bldP build="whole" bldLvl="1" animBg="1" rev="0" advAuto="0" spid="127" grpId="3"/>
      <p:bldP build="whole" bldLvl="1" animBg="1" rev="0" advAuto="0" spid="129" grpId="1"/>
      <p:bldP build="whole" bldLvl="1" animBg="1" rev="0" advAuto="0" spid="139" grpId="35"/>
      <p:bldP build="whole" bldLvl="1" animBg="1" rev="0" advAuto="0" spid="138" grpId="31"/>
      <p:bldP build="whole" bldLvl="1" animBg="1" rev="0" advAuto="0" spid="138" grpId="33"/>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Encryptio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Encryption</a:t>
            </a:r>
          </a:p>
        </p:txBody>
      </p:sp>
      <p:pic>
        <p:nvPicPr>
          <p:cNvPr id="179" name="Security-and-Transactions-Encryption.png" descr="Security-and-Transactions-Encryption.png"/>
          <p:cNvPicPr>
            <a:picLocks noChangeAspect="1"/>
          </p:cNvPicPr>
          <p:nvPr/>
        </p:nvPicPr>
        <p:blipFill>
          <a:blip r:embed="rId2">
            <a:extLst/>
          </a:blip>
          <a:stretch>
            <a:fillRect/>
          </a:stretch>
        </p:blipFill>
        <p:spPr>
          <a:xfrm>
            <a:off x="3873500" y="660400"/>
            <a:ext cx="5257800" cy="5257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irc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ecure Network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Secure Networking</a:t>
            </a:r>
          </a:p>
        </p:txBody>
      </p:sp>
      <p:pic>
        <p:nvPicPr>
          <p:cNvPr id="182" name="networking-infographic.png" descr="networking-infographic.png"/>
          <p:cNvPicPr>
            <a:picLocks noChangeAspect="1"/>
          </p:cNvPicPr>
          <p:nvPr/>
        </p:nvPicPr>
        <p:blipFill>
          <a:blip r:embed="rId2">
            <a:extLst/>
          </a:blip>
          <a:stretch>
            <a:fillRect/>
          </a:stretch>
        </p:blipFill>
        <p:spPr>
          <a:xfrm>
            <a:off x="1155700" y="495300"/>
            <a:ext cx="10693400" cy="5588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Monitor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Monitoring</a:t>
            </a:r>
          </a:p>
        </p:txBody>
      </p:sp>
      <p:pic>
        <p:nvPicPr>
          <p:cNvPr id="185" name="What-Monitoring-Involves.png" descr="What-Monitoring-Involves.png"/>
          <p:cNvPicPr>
            <a:picLocks noChangeAspect="1"/>
          </p:cNvPicPr>
          <p:nvPr/>
        </p:nvPicPr>
        <p:blipFill>
          <a:blip r:embed="rId2">
            <a:extLst/>
          </a:blip>
          <a:stretch>
            <a:fillRect/>
          </a:stretch>
        </p:blipFill>
        <p:spPr>
          <a:xfrm>
            <a:off x="3327400" y="1403350"/>
            <a:ext cx="6350000" cy="3771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erformance Optimisatio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Performance Optimisation</a:t>
            </a:r>
          </a:p>
        </p:txBody>
      </p:sp>
      <p:pic>
        <p:nvPicPr>
          <p:cNvPr id="188" name="vector_304_12-512.png" descr="vector_304_12-512.png"/>
          <p:cNvPicPr>
            <a:picLocks noChangeAspect="1"/>
          </p:cNvPicPr>
          <p:nvPr/>
        </p:nvPicPr>
        <p:blipFill>
          <a:blip r:embed="rId2">
            <a:extLst/>
          </a:blip>
          <a:stretch>
            <a:fillRect/>
          </a:stretch>
        </p:blipFill>
        <p:spPr>
          <a:xfrm>
            <a:off x="3873500" y="660400"/>
            <a:ext cx="5257800" cy="5257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ll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ll these and more can be enabled with a few clicks or API call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All these and more can be enabled with a few clicks or API calls</a:t>
            </a:r>
          </a:p>
        </p:txBody>
      </p:sp>
      <p:pic>
        <p:nvPicPr>
          <p:cNvPr id="191"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pic>
        <p:nvPicPr>
          <p:cNvPr id="192" name="c9ee1e7083112ba3c64ec881d9c1b22f.png" descr="c9ee1e7083112ba3c64ec881d9c1b22f.png"/>
          <p:cNvPicPr>
            <a:picLocks noChangeAspect="1"/>
          </p:cNvPicPr>
          <p:nvPr/>
        </p:nvPicPr>
        <p:blipFill>
          <a:blip r:embed="rId3">
            <a:extLst/>
          </a:blip>
          <a:stretch>
            <a:fillRect/>
          </a:stretch>
        </p:blipFill>
        <p:spPr>
          <a:xfrm>
            <a:off x="5779144" y="3861444"/>
            <a:ext cx="2030712" cy="20307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92"/>
                                        </p:tgtEl>
                                        <p:attrNameLst>
                                          <p:attrName>style.visibility</p:attrName>
                                        </p:attrNameLst>
                                      </p:cBhvr>
                                      <p:to>
                                        <p:strVal val="visible"/>
                                      </p:to>
                                    </p:set>
                                    <p:animEffect filter="dissolve" transition="in">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90"/>
                                        </p:tgtEl>
                                        <p:attrNameLst>
                                          <p:attrName>style.visibility</p:attrName>
                                        </p:attrNameLst>
                                      </p:cBhvr>
                                      <p:to>
                                        <p:strVal val="visible"/>
                                      </p:to>
                                    </p:set>
                                    <p:animEffect filter="dissolve" transition="in">
                                      <p:cBhvr>
                                        <p:cTn id="12"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1"/>
      <p:bldP build="whole" bldLvl="1" animBg="1" rev="0" advAuto="0" spid="190"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manufacturingDiagram.png" descr="manufacturingDiagram.png"/>
          <p:cNvPicPr>
            <a:picLocks noChangeAspect="1"/>
          </p:cNvPicPr>
          <p:nvPr/>
        </p:nvPicPr>
        <p:blipFill>
          <a:blip r:embed="rId2">
            <a:extLst/>
          </a:blip>
          <a:stretch>
            <a:fillRect/>
          </a:stretch>
        </p:blipFill>
        <p:spPr>
          <a:xfrm>
            <a:off x="6868907" y="3821576"/>
            <a:ext cx="5844249" cy="5844248"/>
          </a:xfrm>
          <a:prstGeom prst="rect">
            <a:avLst/>
          </a:prstGeom>
          <a:ln w="12700">
            <a:miter lim="400000"/>
          </a:ln>
        </p:spPr>
      </p:pic>
      <p:pic>
        <p:nvPicPr>
          <p:cNvPr id="195" name="mp.png" descr="mp.png"/>
          <p:cNvPicPr>
            <a:picLocks noChangeAspect="1"/>
          </p:cNvPicPr>
          <p:nvPr/>
        </p:nvPicPr>
        <p:blipFill>
          <a:blip r:embed="rId3">
            <a:extLst/>
          </a:blip>
          <a:stretch>
            <a:fillRect/>
          </a:stretch>
        </p:blipFill>
        <p:spPr>
          <a:xfrm>
            <a:off x="4660900" y="4358430"/>
            <a:ext cx="3683000" cy="3683001"/>
          </a:xfrm>
          <a:prstGeom prst="rect">
            <a:avLst/>
          </a:prstGeom>
          <a:ln w="12700">
            <a:miter lim="400000"/>
          </a:ln>
        </p:spPr>
      </p:pic>
      <p:pic>
        <p:nvPicPr>
          <p:cNvPr id="196" name="prism_enterprise_solutions_industry_Media-and-Entertainment.png" descr="prism_enterprise_solutions_industry_Media-and-Entertainment.png"/>
          <p:cNvPicPr>
            <a:picLocks noChangeAspect="1"/>
          </p:cNvPicPr>
          <p:nvPr/>
        </p:nvPicPr>
        <p:blipFill>
          <a:blip r:embed="rId4">
            <a:extLst/>
          </a:blip>
          <a:stretch>
            <a:fillRect/>
          </a:stretch>
        </p:blipFill>
        <p:spPr>
          <a:xfrm>
            <a:off x="2273300" y="676174"/>
            <a:ext cx="8458200" cy="3683001"/>
          </a:xfrm>
          <a:prstGeom prst="rect">
            <a:avLst/>
          </a:prstGeom>
          <a:ln w="12700">
            <a:miter lim="400000"/>
          </a:ln>
        </p:spPr>
      </p:pic>
      <p:pic>
        <p:nvPicPr>
          <p:cNvPr id="197" name="Helthcare_1.png" descr="Helthcare_1.png"/>
          <p:cNvPicPr>
            <a:picLocks noChangeAspect="1"/>
          </p:cNvPicPr>
          <p:nvPr/>
        </p:nvPicPr>
        <p:blipFill>
          <a:blip r:embed="rId5">
            <a:extLst/>
          </a:blip>
          <a:stretch>
            <a:fillRect/>
          </a:stretch>
        </p:blipFill>
        <p:spPr>
          <a:xfrm>
            <a:off x="-178924" y="3567576"/>
            <a:ext cx="5844248" cy="5844248"/>
          </a:xfrm>
          <a:prstGeom prst="rect">
            <a:avLst/>
          </a:prstGeom>
          <a:ln w="12700">
            <a:miter lim="400000"/>
          </a:ln>
        </p:spPr>
      </p:pic>
      <p:sp>
        <p:nvSpPr>
          <p:cNvPr id="198" name="Even highly regulated industries can leverage RD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Even highly regulated industries can leverage RDS</a:t>
            </a:r>
          </a:p>
        </p:txBody>
      </p:sp>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98"/>
                                        </p:tgtEl>
                                        <p:attrNameLst>
                                          <p:attrName>style.visibility</p:attrName>
                                        </p:attrNameLst>
                                      </p:cBhvr>
                                      <p:to>
                                        <p:strVal val="visible"/>
                                      </p:to>
                                    </p:set>
                                    <p:anim calcmode="lin" valueType="num">
                                      <p:cBhvr>
                                        <p:cTn id="7" dur="1000" fill="hold"/>
                                        <p:tgtEl>
                                          <p:spTgt spid="198"/>
                                        </p:tgtEl>
                                        <p:attrNameLst>
                                          <p:attrName>ppt_x</p:attrName>
                                        </p:attrNameLst>
                                      </p:cBhvr>
                                      <p:tavLst>
                                        <p:tav tm="0">
                                          <p:val>
                                            <p:strVal val="#ppt_x"/>
                                          </p:val>
                                        </p:tav>
                                        <p:tav tm="100000">
                                          <p:val>
                                            <p:strVal val="#ppt_x"/>
                                          </p:val>
                                        </p:tav>
                                      </p:tavLst>
                                    </p:anim>
                                    <p:anim calcmode="lin" valueType="num">
                                      <p:cBhvr>
                                        <p:cTn id="8" dur="1000" fill="hold"/>
                                        <p:tgtEl>
                                          <p:spTgt spid="19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16" presetID="23" grpId="2" fill="hold">
                                  <p:stCondLst>
                                    <p:cond delay="0"/>
                                  </p:stCondLst>
                                  <p:iterate type="el" backwards="0">
                                    <p:tmAbs val="0"/>
                                  </p:iterate>
                                  <p:childTnLst>
                                    <p:anim calcmode="lin" valueType="num">
                                      <p:cBhvr>
                                        <p:cTn id="12" dur="1000" fill="hold"/>
                                        <p:tgtEl>
                                          <p:spTgt spid="198"/>
                                        </p:tgtEl>
                                        <p:attrNameLst>
                                          <p:attrName>ppt_w</p:attrName>
                                        </p:attrNameLst>
                                      </p:cBhvr>
                                      <p:tavLst>
                                        <p:tav tm="0">
                                          <p:val>
                                            <p:strVal val="ppt_w"/>
                                          </p:val>
                                        </p:tav>
                                        <p:tav tm="100000">
                                          <p:val>
                                            <p:strVal val="4*ppt_w"/>
                                          </p:val>
                                        </p:tav>
                                      </p:tavLst>
                                    </p:anim>
                                    <p:anim calcmode="lin" valueType="num">
                                      <p:cBhvr>
                                        <p:cTn id="13" dur="1000" fill="hold"/>
                                        <p:tgtEl>
                                          <p:spTgt spid="198"/>
                                        </p:tgtEl>
                                        <p:attrNameLst>
                                          <p:attrName>ppt_h</p:attrName>
                                        </p:attrNameLst>
                                      </p:cBhvr>
                                      <p:tavLst>
                                        <p:tav tm="0">
                                          <p:val>
                                            <p:strVal val="ppt_h"/>
                                          </p:val>
                                        </p:tav>
                                        <p:tav tm="100000">
                                          <p:val>
                                            <p:strVal val="4*ppt_h"/>
                                          </p:val>
                                        </p:tav>
                                      </p:tavLst>
                                    </p:anim>
                                    <p:set>
                                      <p:cBhvr>
                                        <p:cTn id="14" fill="hold">
                                          <p:stCondLst>
                                            <p:cond delay="999"/>
                                          </p:stCondLst>
                                        </p:cTn>
                                        <p:tgtEl>
                                          <p:spTgt spid="198"/>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1" presetID="2" grpId="3" fill="hold">
                                  <p:stCondLst>
                                    <p:cond delay="0"/>
                                  </p:stCondLst>
                                  <p:iterate type="el" backwards="0">
                                    <p:tmAbs val="0"/>
                                  </p:iterate>
                                  <p:childTnLst>
                                    <p:set>
                                      <p:cBhvr>
                                        <p:cTn id="17" fill="hold"/>
                                        <p:tgtEl>
                                          <p:spTgt spid="196"/>
                                        </p:tgtEl>
                                        <p:attrNameLst>
                                          <p:attrName>style.visibility</p:attrName>
                                        </p:attrNameLst>
                                      </p:cBhvr>
                                      <p:to>
                                        <p:strVal val="visible"/>
                                      </p:to>
                                    </p:set>
                                    <p:anim calcmode="lin" valueType="num">
                                      <p:cBhvr>
                                        <p:cTn id="18" dur="1000" fill="hold"/>
                                        <p:tgtEl>
                                          <p:spTgt spid="196"/>
                                        </p:tgtEl>
                                        <p:attrNameLst>
                                          <p:attrName>ppt_x</p:attrName>
                                        </p:attrNameLst>
                                      </p:cBhvr>
                                      <p:tavLst>
                                        <p:tav tm="0">
                                          <p:val>
                                            <p:strVal val="#ppt_x"/>
                                          </p:val>
                                        </p:tav>
                                        <p:tav tm="100000">
                                          <p:val>
                                            <p:strVal val="#ppt_x"/>
                                          </p:val>
                                        </p:tav>
                                      </p:tavLst>
                                    </p:anim>
                                    <p:anim calcmode="lin" valueType="num">
                                      <p:cBhvr>
                                        <p:cTn id="19" dur="1000" fill="hold"/>
                                        <p:tgtEl>
                                          <p:spTgt spid="19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 presetID="2" grpId="4" fill="hold">
                                  <p:stCondLst>
                                    <p:cond delay="0"/>
                                  </p:stCondLst>
                                  <p:iterate type="el" backwards="0">
                                    <p:tmAbs val="0"/>
                                  </p:iterate>
                                  <p:childTnLst>
                                    <p:set>
                                      <p:cBhvr>
                                        <p:cTn id="23" fill="hold"/>
                                        <p:tgtEl>
                                          <p:spTgt spid="194"/>
                                        </p:tgtEl>
                                        <p:attrNameLst>
                                          <p:attrName>style.visibility</p:attrName>
                                        </p:attrNameLst>
                                      </p:cBhvr>
                                      <p:to>
                                        <p:strVal val="visible"/>
                                      </p:to>
                                    </p:set>
                                    <p:anim calcmode="lin" valueType="num">
                                      <p:cBhvr>
                                        <p:cTn id="24" dur="1000" fill="hold"/>
                                        <p:tgtEl>
                                          <p:spTgt spid="194"/>
                                        </p:tgtEl>
                                        <p:attrNameLst>
                                          <p:attrName>ppt_x</p:attrName>
                                        </p:attrNameLst>
                                      </p:cBhvr>
                                      <p:tavLst>
                                        <p:tav tm="0">
                                          <p:val>
                                            <p:strVal val="#ppt_x"/>
                                          </p:val>
                                        </p:tav>
                                        <p:tav tm="100000">
                                          <p:val>
                                            <p:strVal val="#ppt_x"/>
                                          </p:val>
                                        </p:tav>
                                      </p:tavLst>
                                    </p:anim>
                                    <p:anim calcmode="lin" valueType="num">
                                      <p:cBhvr>
                                        <p:cTn id="25" dur="1000" fill="hold"/>
                                        <p:tgtEl>
                                          <p:spTgt spid="194"/>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1" presetID="2" grpId="5" fill="hold">
                                  <p:stCondLst>
                                    <p:cond delay="0"/>
                                  </p:stCondLst>
                                  <p:iterate type="el" backwards="0">
                                    <p:tmAbs val="0"/>
                                  </p:iterate>
                                  <p:childTnLst>
                                    <p:set>
                                      <p:cBhvr>
                                        <p:cTn id="29" fill="hold"/>
                                        <p:tgtEl>
                                          <p:spTgt spid="195"/>
                                        </p:tgtEl>
                                        <p:attrNameLst>
                                          <p:attrName>style.visibility</p:attrName>
                                        </p:attrNameLst>
                                      </p:cBhvr>
                                      <p:to>
                                        <p:strVal val="visible"/>
                                      </p:to>
                                    </p:set>
                                    <p:anim calcmode="lin" valueType="num">
                                      <p:cBhvr>
                                        <p:cTn id="30" dur="1000" fill="hold"/>
                                        <p:tgtEl>
                                          <p:spTgt spid="195"/>
                                        </p:tgtEl>
                                        <p:attrNameLst>
                                          <p:attrName>ppt_x</p:attrName>
                                        </p:attrNameLst>
                                      </p:cBhvr>
                                      <p:tavLst>
                                        <p:tav tm="0">
                                          <p:val>
                                            <p:strVal val="#ppt_x"/>
                                          </p:val>
                                        </p:tav>
                                        <p:tav tm="100000">
                                          <p:val>
                                            <p:strVal val="#ppt_x"/>
                                          </p:val>
                                        </p:tav>
                                      </p:tavLst>
                                    </p:anim>
                                    <p:anim calcmode="lin" valueType="num">
                                      <p:cBhvr>
                                        <p:cTn id="31" dur="1000" fill="hold"/>
                                        <p:tgtEl>
                                          <p:spTgt spid="195"/>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1" presetID="2" grpId="6" fill="hold">
                                  <p:stCondLst>
                                    <p:cond delay="0"/>
                                  </p:stCondLst>
                                  <p:iterate type="el" backwards="0">
                                    <p:tmAbs val="0"/>
                                  </p:iterate>
                                  <p:childTnLst>
                                    <p:set>
                                      <p:cBhvr>
                                        <p:cTn id="35" fill="hold"/>
                                        <p:tgtEl>
                                          <p:spTgt spid="197"/>
                                        </p:tgtEl>
                                        <p:attrNameLst>
                                          <p:attrName>style.visibility</p:attrName>
                                        </p:attrNameLst>
                                      </p:cBhvr>
                                      <p:to>
                                        <p:strVal val="visible"/>
                                      </p:to>
                                    </p:set>
                                    <p:anim calcmode="lin" valueType="num">
                                      <p:cBhvr>
                                        <p:cTn id="36" dur="1000" fill="hold"/>
                                        <p:tgtEl>
                                          <p:spTgt spid="197"/>
                                        </p:tgtEl>
                                        <p:attrNameLst>
                                          <p:attrName>ppt_x</p:attrName>
                                        </p:attrNameLst>
                                      </p:cBhvr>
                                      <p:tavLst>
                                        <p:tav tm="0">
                                          <p:val>
                                            <p:strVal val="#ppt_x"/>
                                          </p:val>
                                        </p:tav>
                                        <p:tav tm="100000">
                                          <p:val>
                                            <p:strVal val="#ppt_x"/>
                                          </p:val>
                                        </p:tav>
                                      </p:tavLst>
                                    </p:anim>
                                    <p:anim calcmode="lin" valueType="num">
                                      <p:cBhvr>
                                        <p:cTn id="37" dur="1000" fill="hold"/>
                                        <p:tgtEl>
                                          <p:spTgt spid="1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4"/>
      <p:bldP build="whole" bldLvl="1" animBg="1" rev="0" advAuto="0" spid="195" grpId="5"/>
      <p:bldP build="whole" bldLvl="1" animBg="1" rev="0" advAuto="0" spid="196" grpId="3"/>
      <p:bldP build="whole" bldLvl="1" animBg="1" rev="0" advAuto="0" spid="197" grpId="6"/>
      <p:bldP build="whole" bldLvl="1" animBg="1" rev="0" advAuto="0" spid="198" grpId="1"/>
      <p:bldP build="whole" bldLvl="1" animBg="1" rev="0" advAuto="0" spid="198"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soc2.png" descr="soc2.png"/>
          <p:cNvPicPr>
            <a:picLocks noChangeAspect="1"/>
          </p:cNvPicPr>
          <p:nvPr/>
        </p:nvPicPr>
        <p:blipFill>
          <a:blip r:embed="rId2">
            <a:extLst/>
          </a:blip>
          <a:stretch>
            <a:fillRect/>
          </a:stretch>
        </p:blipFill>
        <p:spPr>
          <a:xfrm>
            <a:off x="4667650" y="866674"/>
            <a:ext cx="3669499" cy="3302001"/>
          </a:xfrm>
          <a:prstGeom prst="rect">
            <a:avLst/>
          </a:prstGeom>
          <a:ln w="12700">
            <a:miter lim="400000"/>
          </a:ln>
        </p:spPr>
      </p:pic>
      <p:pic>
        <p:nvPicPr>
          <p:cNvPr id="201" name="FedRAMP-web-banner_Main-21-21-1.png" descr="FedRAMP-web-banner_Main-21-21-1.png"/>
          <p:cNvPicPr>
            <a:picLocks noChangeAspect="1"/>
          </p:cNvPicPr>
          <p:nvPr/>
        </p:nvPicPr>
        <p:blipFill>
          <a:blip r:embed="rId3">
            <a:extLst/>
          </a:blip>
          <a:stretch>
            <a:fillRect/>
          </a:stretch>
        </p:blipFill>
        <p:spPr>
          <a:xfrm>
            <a:off x="2370717" y="3796316"/>
            <a:ext cx="8263366" cy="2160968"/>
          </a:xfrm>
          <a:prstGeom prst="rect">
            <a:avLst/>
          </a:prstGeom>
          <a:ln w="12700">
            <a:miter lim="400000"/>
          </a:ln>
        </p:spPr>
      </p:pic>
      <p:pic>
        <p:nvPicPr>
          <p:cNvPr id="202" name="Gov.uk_.png" descr="Gov.uk_.png"/>
          <p:cNvPicPr>
            <a:picLocks noChangeAspect="1"/>
          </p:cNvPicPr>
          <p:nvPr/>
        </p:nvPicPr>
        <p:blipFill>
          <a:blip r:embed="rId4">
            <a:extLst/>
          </a:blip>
          <a:stretch>
            <a:fillRect/>
          </a:stretch>
        </p:blipFill>
        <p:spPr>
          <a:xfrm>
            <a:off x="1612277" y="1277809"/>
            <a:ext cx="2261846" cy="2479731"/>
          </a:xfrm>
          <a:prstGeom prst="rect">
            <a:avLst/>
          </a:prstGeom>
          <a:ln w="12700">
            <a:miter lim="400000"/>
          </a:ln>
        </p:spPr>
      </p:pic>
      <p:pic>
        <p:nvPicPr>
          <p:cNvPr id="203" name="pci-compliant-facility-logo-metro-data-center.png" descr="pci-compliant-facility-logo-metro-data-center.png"/>
          <p:cNvPicPr>
            <a:picLocks noChangeAspect="1"/>
          </p:cNvPicPr>
          <p:nvPr/>
        </p:nvPicPr>
        <p:blipFill>
          <a:blip r:embed="rId5">
            <a:extLst/>
          </a:blip>
          <a:stretch>
            <a:fillRect/>
          </a:stretch>
        </p:blipFill>
        <p:spPr>
          <a:xfrm>
            <a:off x="9130676" y="682925"/>
            <a:ext cx="3669499" cy="3669499"/>
          </a:xfrm>
          <a:prstGeom prst="rect">
            <a:avLst/>
          </a:prstGeom>
          <a:ln w="12700">
            <a:miter lim="400000"/>
          </a:ln>
        </p:spPr>
      </p:pic>
      <p:pic>
        <p:nvPicPr>
          <p:cNvPr id="204" name="ITAR.png" descr="ITAR.png"/>
          <p:cNvPicPr>
            <a:picLocks noChangeAspect="1"/>
          </p:cNvPicPr>
          <p:nvPr/>
        </p:nvPicPr>
        <p:blipFill>
          <a:blip r:embed="rId6">
            <a:extLst/>
          </a:blip>
          <a:stretch>
            <a:fillRect/>
          </a:stretch>
        </p:blipFill>
        <p:spPr>
          <a:xfrm>
            <a:off x="4667650" y="5996060"/>
            <a:ext cx="3669499" cy="3669499"/>
          </a:xfrm>
          <a:prstGeom prst="rect">
            <a:avLst/>
          </a:prstGeom>
          <a:ln w="12700">
            <a:miter lim="400000"/>
          </a:ln>
        </p:spPr>
      </p:pic>
      <p:pic>
        <p:nvPicPr>
          <p:cNvPr id="205" name="HIPAA-square-logo.png" descr="HIPAA-square-logo.png"/>
          <p:cNvPicPr>
            <a:picLocks noChangeAspect="1"/>
          </p:cNvPicPr>
          <p:nvPr/>
        </p:nvPicPr>
        <p:blipFill>
          <a:blip r:embed="rId7">
            <a:extLst/>
          </a:blip>
          <a:stretch>
            <a:fillRect/>
          </a:stretch>
        </p:blipFill>
        <p:spPr>
          <a:xfrm>
            <a:off x="8426850" y="5996060"/>
            <a:ext cx="3669499" cy="3669499"/>
          </a:xfrm>
          <a:prstGeom prst="rect">
            <a:avLst/>
          </a:prstGeom>
          <a:ln w="12700">
            <a:miter lim="400000"/>
          </a:ln>
        </p:spPr>
      </p:pic>
      <p:pic>
        <p:nvPicPr>
          <p:cNvPr id="206" name="ISO.png" descr="ISO.png"/>
          <p:cNvPicPr>
            <a:picLocks noChangeAspect="1"/>
          </p:cNvPicPr>
          <p:nvPr/>
        </p:nvPicPr>
        <p:blipFill>
          <a:blip r:embed="rId8">
            <a:extLst/>
          </a:blip>
          <a:stretch>
            <a:fillRect/>
          </a:stretch>
        </p:blipFill>
        <p:spPr>
          <a:xfrm>
            <a:off x="908450" y="6312166"/>
            <a:ext cx="3669500" cy="3037288"/>
          </a:xfrm>
          <a:prstGeom prst="rect">
            <a:avLst/>
          </a:prstGeom>
          <a:ln w="12700">
            <a:miter lim="400000"/>
          </a:ln>
        </p:spPr>
      </p:pic>
      <p:sp>
        <p:nvSpPr>
          <p:cNvPr id="207" name="Which meets a broad range of compliance certif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Which meets a broad range of compliance certifications</a:t>
            </a:r>
          </a:p>
        </p:txBody>
      </p:sp>
    </p:spTree>
  </p:cSld>
  <p:clrMapOvr>
    <a:masterClrMapping/>
  </p:clrMapOvr>
  <mc:AlternateContent xmlns:mc="http://schemas.openxmlformats.org/markup-compatibility/2006">
    <mc:Choice xmlns:p14="http://schemas.microsoft.com/office/powerpoint/2010/main" Requires="p14">
      <p:transition spd="slow" advClick="1" p14:dur="15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7"/>
                                        </p:tgtEl>
                                        <p:attrNameLst>
                                          <p:attrName>style.visibility</p:attrName>
                                        </p:attrNameLst>
                                      </p:cBhvr>
                                      <p:to>
                                        <p:strVal val="visible"/>
                                      </p:to>
                                    </p:set>
                                    <p:anim calcmode="lin" valueType="num">
                                      <p:cBhvr>
                                        <p:cTn id="7" dur="1000" fill="hold"/>
                                        <p:tgtEl>
                                          <p:spTgt spid="207"/>
                                        </p:tgtEl>
                                        <p:attrNameLst>
                                          <p:attrName>ppt_x</p:attrName>
                                        </p:attrNameLst>
                                      </p:cBhvr>
                                      <p:tavLst>
                                        <p:tav tm="0">
                                          <p:val>
                                            <p:strVal val="0-#ppt_w/2"/>
                                          </p:val>
                                        </p:tav>
                                        <p:tav tm="100000">
                                          <p:val>
                                            <p:strVal val="#ppt_x"/>
                                          </p:val>
                                        </p:tav>
                                      </p:tavLst>
                                    </p:anim>
                                    <p:anim calcmode="lin" valueType="num">
                                      <p:cBhvr>
                                        <p:cTn id="8" dur="10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el" backwards="0">
                                    <p:tmAbs val="0"/>
                                  </p:iterate>
                                  <p:childTnLst>
                                    <p:anim calcmode="lin" valueType="num">
                                      <p:cBhvr>
                                        <p:cTn id="12" dur="1000" fill="hold"/>
                                        <p:tgtEl>
                                          <p:spTgt spid="207"/>
                                        </p:tgtEl>
                                        <p:attrNameLst>
                                          <p:attrName>ppt_x</p:attrName>
                                        </p:attrNameLst>
                                      </p:cBhvr>
                                      <p:tavLst>
                                        <p:tav tm="0">
                                          <p:val>
                                            <p:strVal val="ppt_x"/>
                                          </p:val>
                                        </p:tav>
                                        <p:tav tm="100000">
                                          <p:val>
                                            <p:strVal val="1+ppt_w/2"/>
                                          </p:val>
                                        </p:tav>
                                      </p:tavLst>
                                    </p:anim>
                                    <p:anim calcmode="lin" valueType="num">
                                      <p:cBhvr>
                                        <p:cTn id="13" dur="1000" fill="hold"/>
                                        <p:tgtEl>
                                          <p:spTgt spid="207"/>
                                        </p:tgtEl>
                                        <p:attrNameLst>
                                          <p:attrName>ppt_y</p:attrName>
                                        </p:attrNameLst>
                                      </p:cBhvr>
                                      <p:tavLst>
                                        <p:tav tm="0">
                                          <p:val>
                                            <p:strVal val="ppt_y"/>
                                          </p:val>
                                        </p:tav>
                                        <p:tav tm="100000">
                                          <p:val>
                                            <p:strVal val="ppt_y"/>
                                          </p:val>
                                        </p:tav>
                                      </p:tavLst>
                                    </p:anim>
                                    <p:set>
                                      <p:cBhvr>
                                        <p:cTn id="14" fill="hold">
                                          <p:stCondLst>
                                            <p:cond delay="999"/>
                                          </p:stCondLst>
                                        </p:cTn>
                                        <p:tgtEl>
                                          <p:spTgt spid="20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00"/>
                                        </p:tgtEl>
                                        <p:attrNameLst>
                                          <p:attrName>style.visibility</p:attrName>
                                        </p:attrNameLst>
                                      </p:cBhvr>
                                      <p:to>
                                        <p:strVal val="visible"/>
                                      </p:to>
                                    </p:set>
                                    <p:anim calcmode="lin" valueType="num">
                                      <p:cBhvr>
                                        <p:cTn id="19" dur="1000" fill="hold"/>
                                        <p:tgtEl>
                                          <p:spTgt spid="200"/>
                                        </p:tgtEl>
                                        <p:attrNameLst>
                                          <p:attrName>ppt_x</p:attrName>
                                        </p:attrNameLst>
                                      </p:cBhvr>
                                      <p:tavLst>
                                        <p:tav tm="0">
                                          <p:val>
                                            <p:strVal val="0-#ppt_w/2"/>
                                          </p:val>
                                        </p:tav>
                                        <p:tav tm="100000">
                                          <p:val>
                                            <p:strVal val="#ppt_x"/>
                                          </p:val>
                                        </p:tav>
                                      </p:tavLst>
                                    </p:anim>
                                    <p:anim calcmode="lin" valueType="num">
                                      <p:cBhvr>
                                        <p:cTn id="20" dur="1000" fill="hold"/>
                                        <p:tgtEl>
                                          <p:spTgt spid="20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201"/>
                                        </p:tgtEl>
                                        <p:attrNameLst>
                                          <p:attrName>style.visibility</p:attrName>
                                        </p:attrNameLst>
                                      </p:cBhvr>
                                      <p:to>
                                        <p:strVal val="visible"/>
                                      </p:to>
                                    </p:set>
                                    <p:anim calcmode="lin" valueType="num">
                                      <p:cBhvr>
                                        <p:cTn id="25" dur="1000" fill="hold"/>
                                        <p:tgtEl>
                                          <p:spTgt spid="201"/>
                                        </p:tgtEl>
                                        <p:attrNameLst>
                                          <p:attrName>ppt_x</p:attrName>
                                        </p:attrNameLst>
                                      </p:cBhvr>
                                      <p:tavLst>
                                        <p:tav tm="0">
                                          <p:val>
                                            <p:strVal val="0-#ppt_w/2"/>
                                          </p:val>
                                        </p:tav>
                                        <p:tav tm="100000">
                                          <p:val>
                                            <p:strVal val="#ppt_x"/>
                                          </p:val>
                                        </p:tav>
                                      </p:tavLst>
                                    </p:anim>
                                    <p:anim calcmode="lin" valueType="num">
                                      <p:cBhvr>
                                        <p:cTn id="26" dur="1000" fill="hold"/>
                                        <p:tgtEl>
                                          <p:spTgt spid="20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202"/>
                                        </p:tgtEl>
                                        <p:attrNameLst>
                                          <p:attrName>style.visibility</p:attrName>
                                        </p:attrNameLst>
                                      </p:cBhvr>
                                      <p:to>
                                        <p:strVal val="visible"/>
                                      </p:to>
                                    </p:set>
                                    <p:anim calcmode="lin" valueType="num">
                                      <p:cBhvr>
                                        <p:cTn id="31" dur="1000" fill="hold"/>
                                        <p:tgtEl>
                                          <p:spTgt spid="202"/>
                                        </p:tgtEl>
                                        <p:attrNameLst>
                                          <p:attrName>ppt_x</p:attrName>
                                        </p:attrNameLst>
                                      </p:cBhvr>
                                      <p:tavLst>
                                        <p:tav tm="0">
                                          <p:val>
                                            <p:strVal val="0-#ppt_w/2"/>
                                          </p:val>
                                        </p:tav>
                                        <p:tav tm="100000">
                                          <p:val>
                                            <p:strVal val="#ppt_x"/>
                                          </p:val>
                                        </p:tav>
                                      </p:tavLst>
                                    </p:anim>
                                    <p:anim calcmode="lin" valueType="num">
                                      <p:cBhvr>
                                        <p:cTn id="32" dur="10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203"/>
                                        </p:tgtEl>
                                        <p:attrNameLst>
                                          <p:attrName>style.visibility</p:attrName>
                                        </p:attrNameLst>
                                      </p:cBhvr>
                                      <p:to>
                                        <p:strVal val="visible"/>
                                      </p:to>
                                    </p:set>
                                    <p:anim calcmode="lin" valueType="num">
                                      <p:cBhvr>
                                        <p:cTn id="37" dur="1000" fill="hold"/>
                                        <p:tgtEl>
                                          <p:spTgt spid="203"/>
                                        </p:tgtEl>
                                        <p:attrNameLst>
                                          <p:attrName>ppt_x</p:attrName>
                                        </p:attrNameLst>
                                      </p:cBhvr>
                                      <p:tavLst>
                                        <p:tav tm="0">
                                          <p:val>
                                            <p:strVal val="0-#ppt_w/2"/>
                                          </p:val>
                                        </p:tav>
                                        <p:tav tm="100000">
                                          <p:val>
                                            <p:strVal val="#ppt_x"/>
                                          </p:val>
                                        </p:tav>
                                      </p:tavLst>
                                    </p:anim>
                                    <p:anim calcmode="lin" valueType="num">
                                      <p:cBhvr>
                                        <p:cTn id="38" dur="1000" fill="hold"/>
                                        <p:tgtEl>
                                          <p:spTgt spid="20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204"/>
                                        </p:tgtEl>
                                        <p:attrNameLst>
                                          <p:attrName>style.visibility</p:attrName>
                                        </p:attrNameLst>
                                      </p:cBhvr>
                                      <p:to>
                                        <p:strVal val="visible"/>
                                      </p:to>
                                    </p:set>
                                    <p:anim calcmode="lin" valueType="num">
                                      <p:cBhvr>
                                        <p:cTn id="43" dur="1000" fill="hold"/>
                                        <p:tgtEl>
                                          <p:spTgt spid="204"/>
                                        </p:tgtEl>
                                        <p:attrNameLst>
                                          <p:attrName>ppt_x</p:attrName>
                                        </p:attrNameLst>
                                      </p:cBhvr>
                                      <p:tavLst>
                                        <p:tav tm="0">
                                          <p:val>
                                            <p:strVal val="0-#ppt_w/2"/>
                                          </p:val>
                                        </p:tav>
                                        <p:tav tm="100000">
                                          <p:val>
                                            <p:strVal val="#ppt_x"/>
                                          </p:val>
                                        </p:tav>
                                      </p:tavLst>
                                    </p:anim>
                                    <p:anim calcmode="lin" valueType="num">
                                      <p:cBhvr>
                                        <p:cTn id="44" dur="1000" fill="hold"/>
                                        <p:tgtEl>
                                          <p:spTgt spid="20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205"/>
                                        </p:tgtEl>
                                        <p:attrNameLst>
                                          <p:attrName>style.visibility</p:attrName>
                                        </p:attrNameLst>
                                      </p:cBhvr>
                                      <p:to>
                                        <p:strVal val="visible"/>
                                      </p:to>
                                    </p:set>
                                    <p:anim calcmode="lin" valueType="num">
                                      <p:cBhvr>
                                        <p:cTn id="49" dur="1000" fill="hold"/>
                                        <p:tgtEl>
                                          <p:spTgt spid="205"/>
                                        </p:tgtEl>
                                        <p:attrNameLst>
                                          <p:attrName>ppt_x</p:attrName>
                                        </p:attrNameLst>
                                      </p:cBhvr>
                                      <p:tavLst>
                                        <p:tav tm="0">
                                          <p:val>
                                            <p:strVal val="0-#ppt_w/2"/>
                                          </p:val>
                                        </p:tav>
                                        <p:tav tm="100000">
                                          <p:val>
                                            <p:strVal val="#ppt_x"/>
                                          </p:val>
                                        </p:tav>
                                      </p:tavLst>
                                    </p:anim>
                                    <p:anim calcmode="lin" valueType="num">
                                      <p:cBhvr>
                                        <p:cTn id="50" dur="1000" fill="hold"/>
                                        <p:tgtEl>
                                          <p:spTgt spid="20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 grpId="9" fill="hold">
                                  <p:stCondLst>
                                    <p:cond delay="0"/>
                                  </p:stCondLst>
                                  <p:iterate type="el" backwards="0">
                                    <p:tmAbs val="0"/>
                                  </p:iterate>
                                  <p:childTnLst>
                                    <p:set>
                                      <p:cBhvr>
                                        <p:cTn id="54" fill="hold"/>
                                        <p:tgtEl>
                                          <p:spTgt spid="206"/>
                                        </p:tgtEl>
                                        <p:attrNameLst>
                                          <p:attrName>style.visibility</p:attrName>
                                        </p:attrNameLst>
                                      </p:cBhvr>
                                      <p:to>
                                        <p:strVal val="visible"/>
                                      </p:to>
                                    </p:set>
                                    <p:anim calcmode="lin" valueType="num">
                                      <p:cBhvr>
                                        <p:cTn id="55" dur="1000" fill="hold"/>
                                        <p:tgtEl>
                                          <p:spTgt spid="206"/>
                                        </p:tgtEl>
                                        <p:attrNameLst>
                                          <p:attrName>ppt_x</p:attrName>
                                        </p:attrNameLst>
                                      </p:cBhvr>
                                      <p:tavLst>
                                        <p:tav tm="0">
                                          <p:val>
                                            <p:strVal val="0-#ppt_w/2"/>
                                          </p:val>
                                        </p:tav>
                                        <p:tav tm="100000">
                                          <p:val>
                                            <p:strVal val="#ppt_x"/>
                                          </p:val>
                                        </p:tav>
                                      </p:tavLst>
                                    </p:anim>
                                    <p:anim calcmode="lin" valueType="num">
                                      <p:cBhvr>
                                        <p:cTn id="56" dur="1000" fill="hold"/>
                                        <p:tgtEl>
                                          <p:spTgt spid="2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 grpId="9"/>
      <p:bldP build="whole" bldLvl="1" animBg="1" rev="0" advAuto="0" spid="202" grpId="5"/>
      <p:bldP build="whole" bldLvl="1" animBg="1" rev="0" advAuto="0" spid="203" grpId="6"/>
      <p:bldP build="whole" bldLvl="1" animBg="1" rev="0" advAuto="0" spid="205" grpId="8"/>
      <p:bldP build="whole" bldLvl="1" animBg="1" rev="0" advAuto="0" spid="201" grpId="4"/>
      <p:bldP build="whole" bldLvl="1" animBg="1" rev="0" advAuto="0" spid="200" grpId="3"/>
      <p:bldP build="whole" bldLvl="1" animBg="1" rev="0" advAuto="0" spid="207" grpId="1"/>
      <p:bldP build="whole" bldLvl="1" animBg="1" rev="0" advAuto="0" spid="207" grpId="2"/>
      <p:bldP build="whole" bldLvl="1" animBg="1" rev="0" advAuto="0" spid="204" grpId="7"/>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Hundreds of thousands of AWS customers use Amazon RDS toda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Hundreds of thousands of AWS customers use Amazon RDS today</a:t>
            </a:r>
          </a:p>
        </p:txBody>
      </p:sp>
      <p:pic>
        <p:nvPicPr>
          <p:cNvPr id="210" name="TMINT-Brandmark_0.png" descr="TMINT-Brandmark_0.png"/>
          <p:cNvPicPr>
            <a:picLocks noChangeAspect="1"/>
          </p:cNvPicPr>
          <p:nvPr/>
        </p:nvPicPr>
        <p:blipFill>
          <a:blip r:embed="rId2">
            <a:extLst/>
          </a:blip>
          <a:stretch>
            <a:fillRect/>
          </a:stretch>
        </p:blipFill>
        <p:spPr>
          <a:xfrm>
            <a:off x="1200150" y="917474"/>
            <a:ext cx="10604500" cy="3200401"/>
          </a:xfrm>
          <a:prstGeom prst="rect">
            <a:avLst/>
          </a:prstGeom>
          <a:ln w="12700">
            <a:miter lim="400000"/>
          </a:ln>
        </p:spPr>
      </p:pic>
      <p:pic>
        <p:nvPicPr>
          <p:cNvPr id="211" name="1200px-Capital_One_logo.svg.png" descr="1200px-Capital_One_logo.svg.png"/>
          <p:cNvPicPr>
            <a:picLocks noChangeAspect="1"/>
          </p:cNvPicPr>
          <p:nvPr/>
        </p:nvPicPr>
        <p:blipFill>
          <a:blip r:embed="rId3">
            <a:extLst/>
          </a:blip>
          <a:stretch>
            <a:fillRect/>
          </a:stretch>
        </p:blipFill>
        <p:spPr>
          <a:xfrm>
            <a:off x="2370717" y="3389394"/>
            <a:ext cx="8263366" cy="2974812"/>
          </a:xfrm>
          <a:prstGeom prst="rect">
            <a:avLst/>
          </a:prstGeom>
          <a:ln w="12700">
            <a:miter lim="400000"/>
          </a:ln>
        </p:spPr>
      </p:pic>
      <p:pic>
        <p:nvPicPr>
          <p:cNvPr id="212" name="ancestry-logo.png" descr="ancestry-logo.png"/>
          <p:cNvPicPr>
            <a:picLocks noChangeAspect="1"/>
          </p:cNvPicPr>
          <p:nvPr/>
        </p:nvPicPr>
        <p:blipFill>
          <a:blip r:embed="rId4">
            <a:extLst/>
          </a:blip>
          <a:stretch>
            <a:fillRect/>
          </a:stretch>
        </p:blipFill>
        <p:spPr>
          <a:xfrm>
            <a:off x="5627738" y="7432854"/>
            <a:ext cx="7361387" cy="1317585"/>
          </a:xfrm>
          <a:prstGeom prst="rect">
            <a:avLst/>
          </a:prstGeom>
          <a:ln w="12700">
            <a:miter lim="400000"/>
          </a:ln>
        </p:spPr>
      </p:pic>
      <p:pic>
        <p:nvPicPr>
          <p:cNvPr id="213" name="1024px-General_Electric_logo.svg.png" descr="1024px-General_Electric_logo.svg.png"/>
          <p:cNvPicPr>
            <a:picLocks noChangeAspect="1"/>
          </p:cNvPicPr>
          <p:nvPr/>
        </p:nvPicPr>
        <p:blipFill>
          <a:blip r:embed="rId5">
            <a:extLst/>
          </a:blip>
          <a:stretch>
            <a:fillRect/>
          </a:stretch>
        </p:blipFill>
        <p:spPr>
          <a:xfrm>
            <a:off x="1092200" y="6440646"/>
            <a:ext cx="3302000" cy="3302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32" presetID="23" grpId="1" fill="hold">
                                  <p:stCondLst>
                                    <p:cond delay="0"/>
                                  </p:stCondLst>
                                  <p:iterate type="el" backwards="0">
                                    <p:tmAbs val="0"/>
                                  </p:iterate>
                                  <p:childTnLst>
                                    <p:anim calcmode="lin" valueType="num">
                                      <p:cBhvr>
                                        <p:cTn id="6" dur="1000" fill="hold"/>
                                        <p:tgtEl>
                                          <p:spTgt spid="209"/>
                                        </p:tgtEl>
                                        <p:attrNameLst>
                                          <p:attrName>ppt_w</p:attrName>
                                        </p:attrNameLst>
                                      </p:cBhvr>
                                      <p:tavLst>
                                        <p:tav tm="0">
                                          <p:val>
                                            <p:strVal val="ppt_w"/>
                                          </p:val>
                                        </p:tav>
                                        <p:tav tm="100000">
                                          <p:val>
                                            <p:fltVal val="0"/>
                                          </p:val>
                                        </p:tav>
                                      </p:tavLst>
                                    </p:anim>
                                    <p:anim calcmode="lin" valueType="num">
                                      <p:cBhvr>
                                        <p:cTn id="7" dur="1000" fill="hold"/>
                                        <p:tgtEl>
                                          <p:spTgt spid="209"/>
                                        </p:tgtEl>
                                        <p:attrNameLst>
                                          <p:attrName>ppt_h</p:attrName>
                                        </p:attrNameLst>
                                      </p:cBhvr>
                                      <p:tavLst>
                                        <p:tav tm="0">
                                          <p:val>
                                            <p:strVal val="ppt_h"/>
                                          </p:val>
                                        </p:tav>
                                        <p:tav tm="100000">
                                          <p:val>
                                            <p:fltVal val="0"/>
                                          </p:val>
                                        </p:tav>
                                      </p:tavLst>
                                    </p:anim>
                                    <p:set>
                                      <p:cBhvr>
                                        <p:cTn id="8" fill="hold">
                                          <p:stCondLst>
                                            <p:cond delay="999"/>
                                          </p:stCondLst>
                                        </p:cTn>
                                        <p:tgtEl>
                                          <p:spTgt spid="20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10"/>
                                        </p:tgtEl>
                                        <p:attrNameLst>
                                          <p:attrName>style.visibility</p:attrName>
                                        </p:attrNameLst>
                                      </p:cBhvr>
                                      <p:to>
                                        <p:strVal val="visible"/>
                                      </p:to>
                                    </p:set>
                                    <p:anim calcmode="lin" valueType="num">
                                      <p:cBhvr>
                                        <p:cTn id="13" dur="2500" fill="hold"/>
                                        <p:tgtEl>
                                          <p:spTgt spid="210"/>
                                        </p:tgtEl>
                                        <p:attrNameLst>
                                          <p:attrName>ppt_w</p:attrName>
                                        </p:attrNameLst>
                                      </p:cBhvr>
                                      <p:tavLst>
                                        <p:tav tm="0">
                                          <p:val>
                                            <p:fltVal val="0"/>
                                          </p:val>
                                        </p:tav>
                                        <p:tav tm="100000">
                                          <p:val>
                                            <p:strVal val="#ppt_w"/>
                                          </p:val>
                                        </p:tav>
                                      </p:tavLst>
                                    </p:anim>
                                    <p:anim calcmode="lin" valueType="num">
                                      <p:cBhvr>
                                        <p:cTn id="14" dur="2500" fill="hold"/>
                                        <p:tgtEl>
                                          <p:spTgt spid="21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11"/>
                                        </p:tgtEl>
                                        <p:attrNameLst>
                                          <p:attrName>style.visibility</p:attrName>
                                        </p:attrNameLst>
                                      </p:cBhvr>
                                      <p:to>
                                        <p:strVal val="visible"/>
                                      </p:to>
                                    </p:set>
                                    <p:anim calcmode="lin" valueType="num">
                                      <p:cBhvr>
                                        <p:cTn id="19" dur="2500" fill="hold"/>
                                        <p:tgtEl>
                                          <p:spTgt spid="211"/>
                                        </p:tgtEl>
                                        <p:attrNameLst>
                                          <p:attrName>ppt_w</p:attrName>
                                        </p:attrNameLst>
                                      </p:cBhvr>
                                      <p:tavLst>
                                        <p:tav tm="0">
                                          <p:val>
                                            <p:fltVal val="0"/>
                                          </p:val>
                                        </p:tav>
                                        <p:tav tm="100000">
                                          <p:val>
                                            <p:strVal val="#ppt_w"/>
                                          </p:val>
                                        </p:tav>
                                      </p:tavLst>
                                    </p:anim>
                                    <p:anim calcmode="lin" valueType="num">
                                      <p:cBhvr>
                                        <p:cTn id="20" dur="2500" fill="hold"/>
                                        <p:tgtEl>
                                          <p:spTgt spid="211"/>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12"/>
                                        </p:tgtEl>
                                        <p:attrNameLst>
                                          <p:attrName>style.visibility</p:attrName>
                                        </p:attrNameLst>
                                      </p:cBhvr>
                                      <p:to>
                                        <p:strVal val="visible"/>
                                      </p:to>
                                    </p:set>
                                    <p:anim calcmode="lin" valueType="num">
                                      <p:cBhvr>
                                        <p:cTn id="25" dur="2500" fill="hold"/>
                                        <p:tgtEl>
                                          <p:spTgt spid="212"/>
                                        </p:tgtEl>
                                        <p:attrNameLst>
                                          <p:attrName>ppt_w</p:attrName>
                                        </p:attrNameLst>
                                      </p:cBhvr>
                                      <p:tavLst>
                                        <p:tav tm="0">
                                          <p:val>
                                            <p:fltVal val="0"/>
                                          </p:val>
                                        </p:tav>
                                        <p:tav tm="100000">
                                          <p:val>
                                            <p:strVal val="#ppt_w"/>
                                          </p:val>
                                        </p:tav>
                                      </p:tavLst>
                                    </p:anim>
                                    <p:anim calcmode="lin" valueType="num">
                                      <p:cBhvr>
                                        <p:cTn id="26" dur="2500" fill="hold"/>
                                        <p:tgtEl>
                                          <p:spTgt spid="21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13"/>
                                        </p:tgtEl>
                                        <p:attrNameLst>
                                          <p:attrName>style.visibility</p:attrName>
                                        </p:attrNameLst>
                                      </p:cBhvr>
                                      <p:to>
                                        <p:strVal val="visible"/>
                                      </p:to>
                                    </p:set>
                                    <p:anim calcmode="lin" valueType="num">
                                      <p:cBhvr>
                                        <p:cTn id="31" dur="2500" fill="hold"/>
                                        <p:tgtEl>
                                          <p:spTgt spid="213"/>
                                        </p:tgtEl>
                                        <p:attrNameLst>
                                          <p:attrName>ppt_w</p:attrName>
                                        </p:attrNameLst>
                                      </p:cBhvr>
                                      <p:tavLst>
                                        <p:tav tm="0">
                                          <p:val>
                                            <p:fltVal val="0"/>
                                          </p:val>
                                        </p:tav>
                                        <p:tav tm="100000">
                                          <p:val>
                                            <p:strVal val="#ppt_w"/>
                                          </p:val>
                                        </p:tav>
                                      </p:tavLst>
                                    </p:anim>
                                    <p:anim calcmode="lin" valueType="num">
                                      <p:cBhvr>
                                        <p:cTn id="32" dur="2500" fill="hold"/>
                                        <p:tgtEl>
                                          <p:spTgt spid="2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P build="whole" bldLvl="1" animBg="1" rev="0" advAuto="0" spid="210" grpId="2"/>
      <p:bldP build="whole" bldLvl="1" animBg="1" rev="0" advAuto="0" spid="211" grpId="3"/>
      <p:bldP build="whole" bldLvl="1" animBg="1" rev="0" advAuto="0" spid="213" grpId="5"/>
      <p:bldP build="whole" bldLvl="1" animBg="1" rev="0" advAuto="0" spid="212" grpId="4"/>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DS Benefits"/>
          <p:cNvSpPr txBox="1"/>
          <p:nvPr>
            <p:ph type="title" idx="4294967295"/>
          </p:nvPr>
        </p:nvSpPr>
        <p:spPr>
          <a:xfrm>
            <a:off x="1270000" y="-1246530"/>
            <a:ext cx="10464800" cy="3302001"/>
          </a:xfrm>
          <a:prstGeom prst="rect">
            <a:avLst/>
          </a:prstGeom>
        </p:spPr>
        <p:txBody>
          <a:bodyPr anchor="b"/>
          <a:lstStyle>
            <a:lvl1pPr>
              <a:defRPr sz="6900"/>
            </a:lvl1pPr>
          </a:lstStyle>
          <a:p>
            <a:pPr/>
            <a:r>
              <a:t>RDS Benefits</a:t>
            </a:r>
          </a:p>
        </p:txBody>
      </p:sp>
      <p:sp>
        <p:nvSpPr>
          <p:cNvPr id="216" name="Easy to administer"/>
          <p:cNvSpPr txBox="1"/>
          <p:nvPr/>
        </p:nvSpPr>
        <p:spPr>
          <a:xfrm>
            <a:off x="1507680" y="3236570"/>
            <a:ext cx="31448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Easy to administer</a:t>
            </a:r>
          </a:p>
        </p:txBody>
      </p:sp>
      <p:sp>
        <p:nvSpPr>
          <p:cNvPr id="217" name="Highly scalable"/>
          <p:cNvSpPr txBox="1"/>
          <p:nvPr/>
        </p:nvSpPr>
        <p:spPr>
          <a:xfrm>
            <a:off x="1508239" y="4043985"/>
            <a:ext cx="264772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Highly scalable</a:t>
            </a:r>
          </a:p>
        </p:txBody>
      </p:sp>
      <p:sp>
        <p:nvSpPr>
          <p:cNvPr id="218" name="Available and durable"/>
          <p:cNvSpPr txBox="1"/>
          <p:nvPr/>
        </p:nvSpPr>
        <p:spPr>
          <a:xfrm>
            <a:off x="1518043" y="4851399"/>
            <a:ext cx="356821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Available and durable</a:t>
            </a:r>
          </a:p>
        </p:txBody>
      </p:sp>
      <p:sp>
        <p:nvSpPr>
          <p:cNvPr id="219" name="Fast"/>
          <p:cNvSpPr txBox="1"/>
          <p:nvPr/>
        </p:nvSpPr>
        <p:spPr>
          <a:xfrm>
            <a:off x="1542681" y="5658814"/>
            <a:ext cx="107434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Fast</a:t>
            </a:r>
          </a:p>
        </p:txBody>
      </p:sp>
      <p:sp>
        <p:nvSpPr>
          <p:cNvPr id="220" name="Secure"/>
          <p:cNvSpPr txBox="1"/>
          <p:nvPr/>
        </p:nvSpPr>
        <p:spPr>
          <a:xfrm>
            <a:off x="1540852" y="6475272"/>
            <a:ext cx="146418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Secure</a:t>
            </a:r>
          </a:p>
        </p:txBody>
      </p:sp>
      <p:sp>
        <p:nvSpPr>
          <p:cNvPr id="221" name="Inexpensive"/>
          <p:cNvSpPr txBox="1"/>
          <p:nvPr/>
        </p:nvSpPr>
        <p:spPr>
          <a:xfrm>
            <a:off x="1540852" y="7273643"/>
            <a:ext cx="21746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Inexpensive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216"/>
                                        </p:tgtEl>
                                        <p:attrNameLst>
                                          <p:attrName>style.visibility</p:attrName>
                                        </p:attrNameLst>
                                      </p:cBhvr>
                                      <p:to>
                                        <p:strVal val="visible"/>
                                      </p:to>
                                    </p:set>
                                    <p:anim calcmode="lin" valueType="num">
                                      <p:cBhvr>
                                        <p:cTn id="7" dur="1000" fill="hold"/>
                                        <p:tgtEl>
                                          <p:spTgt spid="216"/>
                                        </p:tgtEl>
                                        <p:attrNameLst>
                                          <p:attrName>ppt_x</p:attrName>
                                        </p:attrNameLst>
                                      </p:cBhvr>
                                      <p:tavLst>
                                        <p:tav tm="0">
                                          <p:val>
                                            <p:strVal val="0-#ppt_w/2"/>
                                          </p:val>
                                        </p:tav>
                                        <p:tav tm="100000">
                                          <p:val>
                                            <p:strVal val="#ppt_x"/>
                                          </p:val>
                                        </p:tav>
                                      </p:tavLst>
                                    </p:anim>
                                    <p:anim calcmode="lin" valueType="num">
                                      <p:cBhvr>
                                        <p:cTn id="8" dur="1000" fill="hold"/>
                                        <p:tgtEl>
                                          <p:spTgt spid="2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217"/>
                                        </p:tgtEl>
                                        <p:attrNameLst>
                                          <p:attrName>style.visibility</p:attrName>
                                        </p:attrNameLst>
                                      </p:cBhvr>
                                      <p:to>
                                        <p:strVal val="visible"/>
                                      </p:to>
                                    </p:set>
                                    <p:anim calcmode="lin" valueType="num">
                                      <p:cBhvr>
                                        <p:cTn id="13" dur="1000" fill="hold"/>
                                        <p:tgtEl>
                                          <p:spTgt spid="217"/>
                                        </p:tgtEl>
                                        <p:attrNameLst>
                                          <p:attrName>ppt_x</p:attrName>
                                        </p:attrNameLst>
                                      </p:cBhvr>
                                      <p:tavLst>
                                        <p:tav tm="0">
                                          <p:val>
                                            <p:strVal val="0-#ppt_w/2"/>
                                          </p:val>
                                        </p:tav>
                                        <p:tav tm="100000">
                                          <p:val>
                                            <p:strVal val="#ppt_x"/>
                                          </p:val>
                                        </p:tav>
                                      </p:tavLst>
                                    </p:anim>
                                    <p:anim calcmode="lin" valueType="num">
                                      <p:cBhvr>
                                        <p:cTn id="14" dur="1000" fill="hold"/>
                                        <p:tgtEl>
                                          <p:spTgt spid="2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218"/>
                                        </p:tgtEl>
                                        <p:attrNameLst>
                                          <p:attrName>style.visibility</p:attrName>
                                        </p:attrNameLst>
                                      </p:cBhvr>
                                      <p:to>
                                        <p:strVal val="visible"/>
                                      </p:to>
                                    </p:set>
                                    <p:anim calcmode="lin" valueType="num">
                                      <p:cBhvr>
                                        <p:cTn id="19" dur="1000" fill="hold"/>
                                        <p:tgtEl>
                                          <p:spTgt spid="218"/>
                                        </p:tgtEl>
                                        <p:attrNameLst>
                                          <p:attrName>ppt_x</p:attrName>
                                        </p:attrNameLst>
                                      </p:cBhvr>
                                      <p:tavLst>
                                        <p:tav tm="0">
                                          <p:val>
                                            <p:strVal val="0-#ppt_w/2"/>
                                          </p:val>
                                        </p:tav>
                                        <p:tav tm="100000">
                                          <p:val>
                                            <p:strVal val="#ppt_x"/>
                                          </p:val>
                                        </p:tav>
                                      </p:tavLst>
                                    </p:anim>
                                    <p:anim calcmode="lin" valueType="num">
                                      <p:cBhvr>
                                        <p:cTn id="20" dur="10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lt" backwards="0">
                                    <p:tmAbs val="0"/>
                                  </p:iterate>
                                  <p:childTnLst>
                                    <p:set>
                                      <p:cBhvr>
                                        <p:cTn id="24" fill="hold"/>
                                        <p:tgtEl>
                                          <p:spTgt spid="219"/>
                                        </p:tgtEl>
                                        <p:attrNameLst>
                                          <p:attrName>style.visibility</p:attrName>
                                        </p:attrNameLst>
                                      </p:cBhvr>
                                      <p:to>
                                        <p:strVal val="visible"/>
                                      </p:to>
                                    </p:set>
                                    <p:anim calcmode="lin" valueType="num">
                                      <p:cBhvr>
                                        <p:cTn id="25" dur="1000" fill="hold"/>
                                        <p:tgtEl>
                                          <p:spTgt spid="219"/>
                                        </p:tgtEl>
                                        <p:attrNameLst>
                                          <p:attrName>ppt_x</p:attrName>
                                        </p:attrNameLst>
                                      </p:cBhvr>
                                      <p:tavLst>
                                        <p:tav tm="0">
                                          <p:val>
                                            <p:strVal val="0-#ppt_w/2"/>
                                          </p:val>
                                        </p:tav>
                                        <p:tav tm="100000">
                                          <p:val>
                                            <p:strVal val="#ppt_x"/>
                                          </p:val>
                                        </p:tav>
                                      </p:tavLst>
                                    </p:anim>
                                    <p:anim calcmode="lin" valueType="num">
                                      <p:cBhvr>
                                        <p:cTn id="26" dur="1000" fill="hold"/>
                                        <p:tgtEl>
                                          <p:spTgt spid="2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lt" backwards="0">
                                    <p:tmAbs val="0"/>
                                  </p:iterate>
                                  <p:childTnLst>
                                    <p:set>
                                      <p:cBhvr>
                                        <p:cTn id="30" fill="hold"/>
                                        <p:tgtEl>
                                          <p:spTgt spid="220"/>
                                        </p:tgtEl>
                                        <p:attrNameLst>
                                          <p:attrName>style.visibility</p:attrName>
                                        </p:attrNameLst>
                                      </p:cBhvr>
                                      <p:to>
                                        <p:strVal val="visible"/>
                                      </p:to>
                                    </p:set>
                                    <p:anim calcmode="lin" valueType="num">
                                      <p:cBhvr>
                                        <p:cTn id="31" dur="1000" fill="hold"/>
                                        <p:tgtEl>
                                          <p:spTgt spid="220"/>
                                        </p:tgtEl>
                                        <p:attrNameLst>
                                          <p:attrName>ppt_x</p:attrName>
                                        </p:attrNameLst>
                                      </p:cBhvr>
                                      <p:tavLst>
                                        <p:tav tm="0">
                                          <p:val>
                                            <p:strVal val="0-#ppt_w/2"/>
                                          </p:val>
                                        </p:tav>
                                        <p:tav tm="100000">
                                          <p:val>
                                            <p:strVal val="#ppt_x"/>
                                          </p:val>
                                        </p:tav>
                                      </p:tavLst>
                                    </p:anim>
                                    <p:anim calcmode="lin" valueType="num">
                                      <p:cBhvr>
                                        <p:cTn id="32" dur="1000" fill="hold"/>
                                        <p:tgtEl>
                                          <p:spTgt spid="2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lt" backwards="0">
                                    <p:tmAbs val="0"/>
                                  </p:iterate>
                                  <p:childTnLst>
                                    <p:set>
                                      <p:cBhvr>
                                        <p:cTn id="36" fill="hold"/>
                                        <p:tgtEl>
                                          <p:spTgt spid="221"/>
                                        </p:tgtEl>
                                        <p:attrNameLst>
                                          <p:attrName>style.visibility</p:attrName>
                                        </p:attrNameLst>
                                      </p:cBhvr>
                                      <p:to>
                                        <p:strVal val="visible"/>
                                      </p:to>
                                    </p:set>
                                    <p:anim calcmode="lin" valueType="num">
                                      <p:cBhvr>
                                        <p:cTn id="37" dur="1000" fill="hold"/>
                                        <p:tgtEl>
                                          <p:spTgt spid="221"/>
                                        </p:tgtEl>
                                        <p:attrNameLst>
                                          <p:attrName>ppt_x</p:attrName>
                                        </p:attrNameLst>
                                      </p:cBhvr>
                                      <p:tavLst>
                                        <p:tav tm="0">
                                          <p:val>
                                            <p:strVal val="0-#ppt_w/2"/>
                                          </p:val>
                                        </p:tav>
                                        <p:tav tm="100000">
                                          <p:val>
                                            <p:strVal val="#ppt_x"/>
                                          </p:val>
                                        </p:tav>
                                      </p:tavLst>
                                    </p:anim>
                                    <p:anim calcmode="lin" valueType="num">
                                      <p:cBhvr>
                                        <p:cTn id="38"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0" grpId="5"/>
      <p:bldP build="whole" bldLvl="1" animBg="1" rev="0" advAuto="0" spid="216" grpId="1"/>
      <p:bldP build="whole" bldLvl="1" animBg="1" rev="0" advAuto="0" spid="221" grpId="6"/>
      <p:bldP build="whole" bldLvl="1" animBg="1" rev="0" advAuto="0" spid="218" grpId="3"/>
      <p:bldP build="whole" bldLvl="1" animBg="1" rev="0" advAuto="0" spid="217" grpId="2"/>
      <p:bldP build="whole" bldLvl="1" animBg="1" rev="0" advAuto="0" spid="219"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Featured RDS Customers"/>
          <p:cNvSpPr txBox="1"/>
          <p:nvPr>
            <p:ph type="title" idx="4294967295"/>
          </p:nvPr>
        </p:nvSpPr>
        <p:spPr>
          <a:xfrm>
            <a:off x="1158241" y="-1296988"/>
            <a:ext cx="10812067" cy="3302001"/>
          </a:xfrm>
          <a:prstGeom prst="rect">
            <a:avLst/>
          </a:prstGeom>
        </p:spPr>
        <p:txBody>
          <a:bodyPr anchor="b"/>
          <a:lstStyle>
            <a:lvl1pPr>
              <a:defRPr sz="6900"/>
            </a:lvl1pPr>
          </a:lstStyle>
          <a:p>
            <a:pPr/>
            <a:r>
              <a:t>Featured RDS Customers</a:t>
            </a:r>
          </a:p>
        </p:txBody>
      </p:sp>
      <p:pic>
        <p:nvPicPr>
          <p:cNvPr id="224" name="df87ee0c-c4ea-11e7-8d40-066b49664af6_cm_800w.png" descr="df87ee0c-c4ea-11e7-8d40-066b49664af6_cm_800w.png"/>
          <p:cNvPicPr>
            <a:picLocks noChangeAspect="1"/>
          </p:cNvPicPr>
          <p:nvPr/>
        </p:nvPicPr>
        <p:blipFill>
          <a:blip r:embed="rId2">
            <a:extLst/>
          </a:blip>
          <a:stretch>
            <a:fillRect/>
          </a:stretch>
        </p:blipFill>
        <p:spPr>
          <a:xfrm>
            <a:off x="-178924" y="1638300"/>
            <a:ext cx="5844248" cy="3302000"/>
          </a:xfrm>
          <a:prstGeom prst="rect">
            <a:avLst/>
          </a:prstGeom>
          <a:ln w="12700">
            <a:miter lim="400000"/>
          </a:ln>
        </p:spPr>
      </p:pic>
      <p:pic>
        <p:nvPicPr>
          <p:cNvPr id="225" name="10c0b3bf6f2535e61d78e3c3d9b08488.png" descr="10c0b3bf6f2535e61d78e3c3d9b08488.png"/>
          <p:cNvPicPr>
            <a:picLocks noChangeAspect="1"/>
          </p:cNvPicPr>
          <p:nvPr/>
        </p:nvPicPr>
        <p:blipFill>
          <a:blip r:embed="rId3">
            <a:extLst/>
          </a:blip>
          <a:stretch>
            <a:fillRect/>
          </a:stretch>
        </p:blipFill>
        <p:spPr>
          <a:xfrm>
            <a:off x="7926235" y="1983596"/>
            <a:ext cx="3729592" cy="1068156"/>
          </a:xfrm>
          <a:prstGeom prst="rect">
            <a:avLst/>
          </a:prstGeom>
          <a:ln w="12700">
            <a:miter lim="400000"/>
          </a:ln>
        </p:spPr>
      </p:pic>
      <p:pic>
        <p:nvPicPr>
          <p:cNvPr id="226" name="1280px-Expedia_2012_logo.svg.png" descr="1280px-Expedia_2012_logo.svg.png"/>
          <p:cNvPicPr>
            <a:picLocks noChangeAspect="1"/>
          </p:cNvPicPr>
          <p:nvPr/>
        </p:nvPicPr>
        <p:blipFill>
          <a:blip r:embed="rId4">
            <a:extLst/>
          </a:blip>
          <a:stretch>
            <a:fillRect/>
          </a:stretch>
        </p:blipFill>
        <p:spPr>
          <a:xfrm>
            <a:off x="5886650" y="2898276"/>
            <a:ext cx="7072163" cy="2077448"/>
          </a:xfrm>
          <a:prstGeom prst="rect">
            <a:avLst/>
          </a:prstGeom>
          <a:ln w="12700">
            <a:miter lim="400000"/>
          </a:ln>
        </p:spPr>
      </p:pic>
      <p:pic>
        <p:nvPicPr>
          <p:cNvPr id="227" name="1024px-General_Electric_logo.svg.png" descr="1024px-General_Electric_logo.svg.png"/>
          <p:cNvPicPr>
            <a:picLocks noChangeAspect="1"/>
          </p:cNvPicPr>
          <p:nvPr/>
        </p:nvPicPr>
        <p:blipFill>
          <a:blip r:embed="rId5">
            <a:extLst/>
          </a:blip>
          <a:stretch>
            <a:fillRect/>
          </a:stretch>
        </p:blipFill>
        <p:spPr>
          <a:xfrm>
            <a:off x="1092200" y="4307630"/>
            <a:ext cx="3302000" cy="3302001"/>
          </a:xfrm>
          <a:prstGeom prst="rect">
            <a:avLst/>
          </a:prstGeom>
          <a:ln w="12700">
            <a:miter lim="400000"/>
          </a:ln>
        </p:spPr>
      </p:pic>
      <p:pic>
        <p:nvPicPr>
          <p:cNvPr id="228" name="flipboard-logo-text.png" descr="flipboard-logo-text.png"/>
          <p:cNvPicPr>
            <a:picLocks noChangeAspect="1"/>
          </p:cNvPicPr>
          <p:nvPr/>
        </p:nvPicPr>
        <p:blipFill>
          <a:blip r:embed="rId6">
            <a:extLst/>
          </a:blip>
          <a:stretch>
            <a:fillRect/>
          </a:stretch>
        </p:blipFill>
        <p:spPr>
          <a:xfrm>
            <a:off x="7212931" y="5450630"/>
            <a:ext cx="5156201" cy="1016001"/>
          </a:xfrm>
          <a:prstGeom prst="rect">
            <a:avLst/>
          </a:prstGeom>
          <a:ln w="12700">
            <a:miter lim="400000"/>
          </a:ln>
        </p:spPr>
      </p:pic>
      <p:pic>
        <p:nvPicPr>
          <p:cNvPr id="229" name="220px-FC_Barcelona_(crest).svg.png" descr="220px-FC_Barcelona_(crest).svg.png"/>
          <p:cNvPicPr>
            <a:picLocks noChangeAspect="1"/>
          </p:cNvPicPr>
          <p:nvPr/>
        </p:nvPicPr>
        <p:blipFill>
          <a:blip r:embed="rId7">
            <a:extLst/>
          </a:blip>
          <a:stretch>
            <a:fillRect/>
          </a:stretch>
        </p:blipFill>
        <p:spPr>
          <a:xfrm>
            <a:off x="8658973" y="6675596"/>
            <a:ext cx="2794001" cy="2832101"/>
          </a:xfrm>
          <a:prstGeom prst="rect">
            <a:avLst/>
          </a:prstGeom>
          <a:ln w="12700">
            <a:miter lim="400000"/>
          </a:ln>
        </p:spPr>
      </p:pic>
      <p:pic>
        <p:nvPicPr>
          <p:cNvPr id="230" name="redfin-logo-tag-web.png" descr="redfin-logo-tag-web.png"/>
          <p:cNvPicPr>
            <a:picLocks noChangeAspect="1"/>
          </p:cNvPicPr>
          <p:nvPr/>
        </p:nvPicPr>
        <p:blipFill>
          <a:blip r:embed="rId8">
            <a:extLst/>
          </a:blip>
          <a:stretch>
            <a:fillRect/>
          </a:stretch>
        </p:blipFill>
        <p:spPr>
          <a:xfrm>
            <a:off x="730250" y="7936410"/>
            <a:ext cx="4025900" cy="1701801"/>
          </a:xfrm>
          <a:prstGeom prst="rect">
            <a:avLst/>
          </a:prstGeom>
          <a:ln w="12700">
            <a:miter lim="400000"/>
          </a:ln>
        </p:spPr>
      </p:pic>
      <p:pic>
        <p:nvPicPr>
          <p:cNvPr id="231" name="recochoku_logo_250x169.8a81797b29bd48186ee6461cc9ac2867419bd9a5.png" descr="recochoku_logo_250x169.8a81797b29bd48186ee6461cc9ac2867419bd9a5.png"/>
          <p:cNvPicPr>
            <a:picLocks noChangeAspect="1"/>
          </p:cNvPicPr>
          <p:nvPr/>
        </p:nvPicPr>
        <p:blipFill>
          <a:blip r:embed="rId9">
            <a:extLst/>
          </a:blip>
          <a:stretch>
            <a:fillRect/>
          </a:stretch>
        </p:blipFill>
        <p:spPr>
          <a:xfrm>
            <a:off x="4976774" y="7018496"/>
            <a:ext cx="3175001" cy="2146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225"/>
                                        </p:tgtEl>
                                        <p:attrNameLst>
                                          <p:attrName>style.visibility</p:attrName>
                                        </p:attrNameLst>
                                      </p:cBhvr>
                                      <p:to>
                                        <p:strVal val="visible"/>
                                      </p:to>
                                    </p:set>
                                    <p:animEffect filter="box(out)" transition="in">
                                      <p:cBhvr>
                                        <p:cTn id="7" dur="1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224"/>
                                        </p:tgtEl>
                                        <p:attrNameLst>
                                          <p:attrName>style.visibility</p:attrName>
                                        </p:attrNameLst>
                                      </p:cBhvr>
                                      <p:to>
                                        <p:strVal val="visible"/>
                                      </p:to>
                                    </p:set>
                                    <p:animEffect filter="box(out)" transition="in">
                                      <p:cBhvr>
                                        <p:cTn id="12" dur="4000"/>
                                        <p:tgtEl>
                                          <p:spTgt spid="22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4" grpId="3" fill="hold">
                                  <p:stCondLst>
                                    <p:cond delay="0"/>
                                  </p:stCondLst>
                                  <p:iterate type="el" backwards="0">
                                    <p:tmAbs val="0"/>
                                  </p:iterate>
                                  <p:childTnLst>
                                    <p:set>
                                      <p:cBhvr>
                                        <p:cTn id="16" fill="hold"/>
                                        <p:tgtEl>
                                          <p:spTgt spid="226"/>
                                        </p:tgtEl>
                                        <p:attrNameLst>
                                          <p:attrName>style.visibility</p:attrName>
                                        </p:attrNameLst>
                                      </p:cBhvr>
                                      <p:to>
                                        <p:strVal val="visible"/>
                                      </p:to>
                                    </p:set>
                                    <p:animEffect filter="box(out)" transition="in">
                                      <p:cBhvr>
                                        <p:cTn id="17" dur="40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32" presetID="4" grpId="4" fill="hold">
                                  <p:stCondLst>
                                    <p:cond delay="0"/>
                                  </p:stCondLst>
                                  <p:iterate type="el" backwards="0">
                                    <p:tmAbs val="0"/>
                                  </p:iterate>
                                  <p:childTnLst>
                                    <p:set>
                                      <p:cBhvr>
                                        <p:cTn id="21" fill="hold"/>
                                        <p:tgtEl>
                                          <p:spTgt spid="227"/>
                                        </p:tgtEl>
                                        <p:attrNameLst>
                                          <p:attrName>style.visibility</p:attrName>
                                        </p:attrNameLst>
                                      </p:cBhvr>
                                      <p:to>
                                        <p:strVal val="visible"/>
                                      </p:to>
                                    </p:set>
                                    <p:animEffect filter="box(out)" transition="in">
                                      <p:cBhvr>
                                        <p:cTn id="22" dur="2500"/>
                                        <p:tgtEl>
                                          <p:spTgt spid="22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5" fill="hold">
                                  <p:stCondLst>
                                    <p:cond delay="0"/>
                                  </p:stCondLst>
                                  <p:iterate type="el" backwards="0">
                                    <p:tmAbs val="0"/>
                                  </p:iterate>
                                  <p:childTnLst>
                                    <p:set>
                                      <p:cBhvr>
                                        <p:cTn id="26" fill="hold"/>
                                        <p:tgtEl>
                                          <p:spTgt spid="228"/>
                                        </p:tgtEl>
                                        <p:attrNameLst>
                                          <p:attrName>style.visibility</p:attrName>
                                        </p:attrNameLst>
                                      </p:cBhvr>
                                      <p:to>
                                        <p:strVal val="visible"/>
                                      </p:to>
                                    </p:set>
                                    <p:animEffect filter="box(out)" transition="in">
                                      <p:cBhvr>
                                        <p:cTn id="27" dur="1000"/>
                                        <p:tgtEl>
                                          <p:spTgt spid="22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32" presetID="4" grpId="6" fill="hold">
                                  <p:stCondLst>
                                    <p:cond delay="0"/>
                                  </p:stCondLst>
                                  <p:iterate type="el" backwards="0">
                                    <p:tmAbs val="0"/>
                                  </p:iterate>
                                  <p:childTnLst>
                                    <p:set>
                                      <p:cBhvr>
                                        <p:cTn id="31" fill="hold"/>
                                        <p:tgtEl>
                                          <p:spTgt spid="229"/>
                                        </p:tgtEl>
                                        <p:attrNameLst>
                                          <p:attrName>style.visibility</p:attrName>
                                        </p:attrNameLst>
                                      </p:cBhvr>
                                      <p:to>
                                        <p:strVal val="visible"/>
                                      </p:to>
                                    </p:set>
                                    <p:animEffect filter="box(out)" transition="in">
                                      <p:cBhvr>
                                        <p:cTn id="32" dur="1000"/>
                                        <p:tgtEl>
                                          <p:spTgt spid="229"/>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32" presetID="4" grpId="7" fill="hold">
                                  <p:stCondLst>
                                    <p:cond delay="0"/>
                                  </p:stCondLst>
                                  <p:iterate type="el" backwards="0">
                                    <p:tmAbs val="0"/>
                                  </p:iterate>
                                  <p:childTnLst>
                                    <p:set>
                                      <p:cBhvr>
                                        <p:cTn id="36" fill="hold"/>
                                        <p:tgtEl>
                                          <p:spTgt spid="230"/>
                                        </p:tgtEl>
                                        <p:attrNameLst>
                                          <p:attrName>style.visibility</p:attrName>
                                        </p:attrNameLst>
                                      </p:cBhvr>
                                      <p:to>
                                        <p:strVal val="visible"/>
                                      </p:to>
                                    </p:set>
                                    <p:animEffect filter="box(out)" transition="in">
                                      <p:cBhvr>
                                        <p:cTn id="37" dur="1000"/>
                                        <p:tgtEl>
                                          <p:spTgt spid="230"/>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32" presetID="4" grpId="8" fill="hold">
                                  <p:stCondLst>
                                    <p:cond delay="0"/>
                                  </p:stCondLst>
                                  <p:iterate type="el" backwards="0">
                                    <p:tmAbs val="0"/>
                                  </p:iterate>
                                  <p:childTnLst>
                                    <p:set>
                                      <p:cBhvr>
                                        <p:cTn id="41" fill="hold"/>
                                        <p:tgtEl>
                                          <p:spTgt spid="231"/>
                                        </p:tgtEl>
                                        <p:attrNameLst>
                                          <p:attrName>style.visibility</p:attrName>
                                        </p:attrNameLst>
                                      </p:cBhvr>
                                      <p:to>
                                        <p:strVal val="visible"/>
                                      </p:to>
                                    </p:set>
                                    <p:animEffect filter="box(out)" transition="in">
                                      <p:cBhvr>
                                        <p:cTn id="42"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 grpId="7"/>
      <p:bldP build="whole" bldLvl="1" animBg="1" rev="0" advAuto="0" spid="231" grpId="8"/>
      <p:bldP build="whole" bldLvl="1" animBg="1" rev="0" advAuto="0" spid="226" grpId="3"/>
      <p:bldP build="whole" bldLvl="1" animBg="1" rev="0" advAuto="0" spid="224" grpId="2"/>
      <p:bldP build="whole" bldLvl="1" animBg="1" rev="0" advAuto="0" spid="228" grpId="5"/>
      <p:bldP build="whole" bldLvl="1" animBg="1" rev="0" advAuto="0" spid="225" grpId="1"/>
      <p:bldP build="whole" bldLvl="1" animBg="1" rev="0" advAuto="0" spid="227" grpId="4"/>
      <p:bldP build="whole" bldLvl="1" animBg="1" rev="0" advAuto="0" spid="229" grpId="6"/>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mazon Relational Database Service (RDS) simplifies database management by automating time-consuming administration tas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Relational Database Service (RDS) simplifies database management by automating time-consuming administration tasks</a:t>
            </a:r>
          </a:p>
        </p:txBody>
      </p:sp>
      <p:pic>
        <p:nvPicPr>
          <p:cNvPr id="144"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4508739" y="1295639"/>
            <a:ext cx="3987322" cy="3987322"/>
          </a:xfrm>
          <a:prstGeom prst="rect">
            <a:avLst/>
          </a:prstGeom>
          <a:ln w="12700">
            <a:miter lim="400000"/>
          </a:ln>
        </p:spPr>
      </p:pic>
      <p:sp>
        <p:nvSpPr>
          <p:cNvPr id="145" name="With less operational overhead, your team can focus on optimising applications and getting faster result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less operational overhead, your team can focus on optimising applications and getting faster results</a:t>
            </a:r>
          </a:p>
        </p:txBody>
      </p:sp>
      <p:sp>
        <p:nvSpPr>
          <p:cNvPr id="146" name="Amazon RDS gives you the freedom to use your relational database of choi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RDS gives you the freedom to use your relational database of choice</a:t>
            </a:r>
          </a:p>
        </p:txBody>
      </p:sp>
      <p:sp>
        <p:nvSpPr>
          <p:cNvPr id="147" name="Including the most popular open sour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Including the most popular open source</a:t>
            </a:r>
          </a:p>
        </p:txBody>
      </p:sp>
      <p:pic>
        <p:nvPicPr>
          <p:cNvPr id="148" name="postgresql.png" descr="postgresql.png"/>
          <p:cNvPicPr>
            <a:picLocks noChangeAspect="1"/>
          </p:cNvPicPr>
          <p:nvPr/>
        </p:nvPicPr>
        <p:blipFill>
          <a:blip r:embed="rId3">
            <a:extLst/>
          </a:blip>
          <a:stretch>
            <a:fillRect/>
          </a:stretch>
        </p:blipFill>
        <p:spPr>
          <a:xfrm>
            <a:off x="1785391" y="2406650"/>
            <a:ext cx="3429001" cy="1765300"/>
          </a:xfrm>
          <a:prstGeom prst="rect">
            <a:avLst/>
          </a:prstGeom>
          <a:ln w="12700">
            <a:miter lim="400000"/>
          </a:ln>
        </p:spPr>
      </p:pic>
      <p:pic>
        <p:nvPicPr>
          <p:cNvPr id="149" name="1200px-MySQL.svg.png" descr="1200px-MySQL.svg.png"/>
          <p:cNvPicPr>
            <a:picLocks noChangeAspect="1"/>
          </p:cNvPicPr>
          <p:nvPr/>
        </p:nvPicPr>
        <p:blipFill>
          <a:blip r:embed="rId4">
            <a:extLst/>
          </a:blip>
          <a:stretch>
            <a:fillRect/>
          </a:stretch>
        </p:blipFill>
        <p:spPr>
          <a:xfrm>
            <a:off x="7778426" y="2406650"/>
            <a:ext cx="3422230" cy="1765300"/>
          </a:xfrm>
          <a:prstGeom prst="rect">
            <a:avLst/>
          </a:prstGeom>
          <a:ln w="12700">
            <a:miter lim="400000"/>
          </a:ln>
        </p:spPr>
      </p:pic>
      <p:pic>
        <p:nvPicPr>
          <p:cNvPr id="150" name="mariadb-usa-inc.png" descr="mariadb-usa-inc.png"/>
          <p:cNvPicPr>
            <a:picLocks noChangeAspect="1"/>
          </p:cNvPicPr>
          <p:nvPr/>
        </p:nvPicPr>
        <p:blipFill>
          <a:blip r:embed="rId5">
            <a:extLst/>
          </a:blip>
          <a:stretch>
            <a:fillRect/>
          </a:stretch>
        </p:blipFill>
        <p:spPr>
          <a:xfrm>
            <a:off x="4343400" y="4489450"/>
            <a:ext cx="4318000" cy="2222500"/>
          </a:xfrm>
          <a:prstGeom prst="rect">
            <a:avLst/>
          </a:prstGeom>
          <a:ln w="12700">
            <a:miter lim="400000"/>
          </a:ln>
        </p:spPr>
      </p:pic>
      <p:pic>
        <p:nvPicPr>
          <p:cNvPr id="151" name="SQL-Server-2008-Management-Studio-Express.png" descr="SQL-Server-2008-Management-Studio-Express.png"/>
          <p:cNvPicPr>
            <a:picLocks noChangeAspect="1"/>
          </p:cNvPicPr>
          <p:nvPr/>
        </p:nvPicPr>
        <p:blipFill>
          <a:blip r:embed="rId6">
            <a:extLst/>
          </a:blip>
          <a:stretch>
            <a:fillRect/>
          </a:stretch>
        </p:blipFill>
        <p:spPr>
          <a:xfrm>
            <a:off x="1778000" y="4247951"/>
            <a:ext cx="4318000" cy="2705498"/>
          </a:xfrm>
          <a:prstGeom prst="rect">
            <a:avLst/>
          </a:prstGeom>
          <a:ln w="12700">
            <a:miter lim="400000"/>
          </a:ln>
        </p:spPr>
      </p:pic>
      <p:pic>
        <p:nvPicPr>
          <p:cNvPr id="152" name="oracle-logo_0.png" descr="oracle-logo_0.png"/>
          <p:cNvPicPr>
            <a:picLocks noChangeAspect="1"/>
          </p:cNvPicPr>
          <p:nvPr/>
        </p:nvPicPr>
        <p:blipFill>
          <a:blip r:embed="rId7">
            <a:extLst/>
          </a:blip>
          <a:stretch>
            <a:fillRect/>
          </a:stretch>
        </p:blipFill>
        <p:spPr>
          <a:xfrm>
            <a:off x="6797504" y="4247951"/>
            <a:ext cx="5384074" cy="2705498"/>
          </a:xfrm>
          <a:prstGeom prst="rect">
            <a:avLst/>
          </a:prstGeom>
          <a:ln w="12700">
            <a:miter lim="400000"/>
          </a:ln>
        </p:spPr>
      </p:pic>
      <p:sp>
        <p:nvSpPr>
          <p:cNvPr id="153" name="And commercial engine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commercial engines</a:t>
            </a:r>
          </a:p>
        </p:txBody>
      </p:sp>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3"/>
                                        </p:tgtEl>
                                        <p:attrNameLst>
                                          <p:attrName>style.visibility</p:attrName>
                                        </p:attrNameLst>
                                      </p:cBhvr>
                                      <p:to>
                                        <p:strVal val="visible"/>
                                      </p:to>
                                    </p:set>
                                    <p:animEffect filter="dissolve" transition="in">
                                      <p:cBhvr>
                                        <p:cTn id="7" dur="1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0" presetID="1" grpId="2" fill="hold">
                                  <p:stCondLst>
                                    <p:cond delay="0"/>
                                  </p:stCondLst>
                                  <p:iterate type="el" backwards="0">
                                    <p:tmAbs val="0"/>
                                  </p:iterate>
                                  <p:childTnLst>
                                    <p:set>
                                      <p:cBhvr>
                                        <p:cTn id="11" fill="hold">
                                          <p:stCondLst>
                                            <p:cond delay="0"/>
                                          </p:stCondLst>
                                        </p:cTn>
                                        <p:tgtEl>
                                          <p:spTgt spid="143"/>
                                        </p:tgtEl>
                                        <p:attrNameLst>
                                          <p:attrName>style.visibility</p:attrName>
                                        </p:attrNameLst>
                                      </p:cBhvr>
                                      <p:to>
                                        <p:strVal val="hidden"/>
                                      </p:to>
                                    </p:set>
                                  </p:childTnLst>
                                </p:cTn>
                              </p:par>
                            </p:childTnLst>
                          </p:cTn>
                        </p:par>
                        <p:par>
                          <p:cTn id="12" fill="hold">
                            <p:stCondLst>
                              <p:cond delay="0"/>
                            </p:stCondLst>
                            <p:childTnLst>
                              <p:par>
                                <p:cTn id="13" presetClass="entr" nodeType="afterEffect" presetID="9" grpId="3" fill="hold">
                                  <p:stCondLst>
                                    <p:cond delay="0"/>
                                  </p:stCondLst>
                                  <p:iterate type="el" backwards="0">
                                    <p:tmAbs val="0"/>
                                  </p:iterate>
                                  <p:childTnLst>
                                    <p:set>
                                      <p:cBhvr>
                                        <p:cTn id="14" fill="hold"/>
                                        <p:tgtEl>
                                          <p:spTgt spid="145"/>
                                        </p:tgtEl>
                                        <p:attrNameLst>
                                          <p:attrName>style.visibility</p:attrName>
                                        </p:attrNameLst>
                                      </p:cBhvr>
                                      <p:to>
                                        <p:strVal val="visible"/>
                                      </p:to>
                                    </p:set>
                                    <p:animEffect filter="dissolve" transition="in">
                                      <p:cBhvr>
                                        <p:cTn id="15" dur="1500"/>
                                        <p:tgtEl>
                                          <p:spTgt spid="145"/>
                                        </p:tgtEl>
                                      </p:cBhvr>
                                    </p:animEffec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0" presetID="1" grpId="4" fill="hold">
                                  <p:stCondLst>
                                    <p:cond delay="0"/>
                                  </p:stCondLst>
                                  <p:iterate type="el" backwards="0">
                                    <p:tmAbs val="0"/>
                                  </p:iterate>
                                  <p:childTnLst>
                                    <p:set>
                                      <p:cBhvr>
                                        <p:cTn id="19" fill="hold">
                                          <p:stCondLst>
                                            <p:cond delay="0"/>
                                          </p:stCondLst>
                                        </p:cTn>
                                        <p:tgtEl>
                                          <p:spTgt spid="145"/>
                                        </p:tgtEl>
                                        <p:attrNameLst>
                                          <p:attrName>style.visibility</p:attrName>
                                        </p:attrNameLst>
                                      </p:cBhvr>
                                      <p:to>
                                        <p:strVal val="hidden"/>
                                      </p:to>
                                    </p:set>
                                  </p:childTnLst>
                                </p:cTn>
                              </p:par>
                            </p:childTnLst>
                          </p:cTn>
                        </p:par>
                        <p:par>
                          <p:cTn id="20" fill="hold">
                            <p:stCondLst>
                              <p:cond delay="0"/>
                            </p:stCondLst>
                            <p:childTnLst>
                              <p:par>
                                <p:cTn id="21" presetClass="entr" nodeType="afterEffect" presetID="9" grpId="5" fill="hold">
                                  <p:stCondLst>
                                    <p:cond delay="0"/>
                                  </p:stCondLst>
                                  <p:iterate type="el" backwards="0">
                                    <p:tmAbs val="0"/>
                                  </p:iterate>
                                  <p:childTnLst>
                                    <p:set>
                                      <p:cBhvr>
                                        <p:cTn id="22" fill="hold"/>
                                        <p:tgtEl>
                                          <p:spTgt spid="146"/>
                                        </p:tgtEl>
                                        <p:attrNameLst>
                                          <p:attrName>style.visibility</p:attrName>
                                        </p:attrNameLst>
                                      </p:cBhvr>
                                      <p:to>
                                        <p:strVal val="visible"/>
                                      </p:to>
                                    </p:set>
                                    <p:animEffect filter="dissolve" transition="in">
                                      <p:cBhvr>
                                        <p:cTn id="23" dur="1500"/>
                                        <p:tgtEl>
                                          <p:spTgt spid="146"/>
                                        </p:tgtEl>
                                      </p:cBhvr>
                                    </p:animEffec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6" fill="hold">
                                  <p:stCondLst>
                                    <p:cond delay="0"/>
                                  </p:stCondLst>
                                  <p:iterate type="el" backwards="0">
                                    <p:tmAbs val="0"/>
                                  </p:iterate>
                                  <p:childTnLst>
                                    <p:set>
                                      <p:cBhvr>
                                        <p:cTn id="27" fill="hold">
                                          <p:stCondLst>
                                            <p:cond delay="0"/>
                                          </p:stCondLst>
                                        </p:cTn>
                                        <p:tgtEl>
                                          <p:spTgt spid="146"/>
                                        </p:tgtEl>
                                        <p:attrNameLst>
                                          <p:attrName>style.visibility</p:attrName>
                                        </p:attrNameLst>
                                      </p:cBhvr>
                                      <p:to>
                                        <p:strVal val="hidden"/>
                                      </p:to>
                                    </p:set>
                                  </p:childTnLst>
                                </p:cTn>
                              </p:par>
                            </p:childTnLst>
                          </p:cTn>
                        </p:par>
                        <p:par>
                          <p:cTn id="28" fill="hold">
                            <p:stCondLst>
                              <p:cond delay="0"/>
                            </p:stCondLst>
                            <p:childTnLst>
                              <p:par>
                                <p:cTn id="29" presetClass="entr" nodeType="afterEffect" presetID="9" grpId="7" fill="hold">
                                  <p:stCondLst>
                                    <p:cond delay="0"/>
                                  </p:stCondLst>
                                  <p:iterate type="el" backwards="0">
                                    <p:tmAbs val="0"/>
                                  </p:iterate>
                                  <p:childTnLst>
                                    <p:set>
                                      <p:cBhvr>
                                        <p:cTn id="30" fill="hold"/>
                                        <p:tgtEl>
                                          <p:spTgt spid="148"/>
                                        </p:tgtEl>
                                        <p:attrNameLst>
                                          <p:attrName>style.visibility</p:attrName>
                                        </p:attrNameLst>
                                      </p:cBhvr>
                                      <p:to>
                                        <p:strVal val="visible"/>
                                      </p:to>
                                    </p:set>
                                    <p:animEffect filter="dissolve" transition="in">
                                      <p:cBhvr>
                                        <p:cTn id="31" dur="1500"/>
                                        <p:tgtEl>
                                          <p:spTgt spid="148"/>
                                        </p:tgtEl>
                                      </p:cBhvr>
                                    </p:animEffect>
                                  </p:childTnLst>
                                </p:cTn>
                              </p:par>
                            </p:childTnLst>
                          </p:cTn>
                        </p:par>
                        <p:par>
                          <p:cTn id="32" fill="hold">
                            <p:stCondLst>
                              <p:cond delay="1500"/>
                            </p:stCondLst>
                            <p:childTnLst>
                              <p:par>
                                <p:cTn id="33" presetClass="entr" nodeType="afterEffect" presetID="9" grpId="8" fill="hold">
                                  <p:stCondLst>
                                    <p:cond delay="0"/>
                                  </p:stCondLst>
                                  <p:iterate type="el" backwards="0">
                                    <p:tmAbs val="0"/>
                                  </p:iterate>
                                  <p:childTnLst>
                                    <p:set>
                                      <p:cBhvr>
                                        <p:cTn id="34" fill="hold"/>
                                        <p:tgtEl>
                                          <p:spTgt spid="149"/>
                                        </p:tgtEl>
                                        <p:attrNameLst>
                                          <p:attrName>style.visibility</p:attrName>
                                        </p:attrNameLst>
                                      </p:cBhvr>
                                      <p:to>
                                        <p:strVal val="visible"/>
                                      </p:to>
                                    </p:set>
                                    <p:animEffect filter="dissolve" transition="in">
                                      <p:cBhvr>
                                        <p:cTn id="35" dur="1500"/>
                                        <p:tgtEl>
                                          <p:spTgt spid="149"/>
                                        </p:tgtEl>
                                      </p:cBhvr>
                                    </p:animEffect>
                                  </p:childTnLst>
                                </p:cTn>
                              </p:par>
                            </p:childTnLst>
                          </p:cTn>
                        </p:par>
                        <p:par>
                          <p:cTn id="36" fill="hold">
                            <p:stCondLst>
                              <p:cond delay="3000"/>
                            </p:stCondLst>
                            <p:childTnLst>
                              <p:par>
                                <p:cTn id="37" presetClass="entr" nodeType="afterEffect" presetID="9" grpId="9" fill="hold">
                                  <p:stCondLst>
                                    <p:cond delay="0"/>
                                  </p:stCondLst>
                                  <p:iterate type="el" backwards="0">
                                    <p:tmAbs val="0"/>
                                  </p:iterate>
                                  <p:childTnLst>
                                    <p:set>
                                      <p:cBhvr>
                                        <p:cTn id="38" fill="hold"/>
                                        <p:tgtEl>
                                          <p:spTgt spid="150"/>
                                        </p:tgtEl>
                                        <p:attrNameLst>
                                          <p:attrName>style.visibility</p:attrName>
                                        </p:attrNameLst>
                                      </p:cBhvr>
                                      <p:to>
                                        <p:strVal val="visible"/>
                                      </p:to>
                                    </p:set>
                                    <p:animEffect filter="dissolve" transition="in">
                                      <p:cBhvr>
                                        <p:cTn id="39" dur="1500"/>
                                        <p:tgtEl>
                                          <p:spTgt spid="150"/>
                                        </p:tgtEl>
                                      </p:cBhvr>
                                    </p:animEffect>
                                  </p:childTnLst>
                                </p:cTn>
                              </p:par>
                            </p:childTnLst>
                          </p:cTn>
                        </p:par>
                        <p:par>
                          <p:cTn id="40" fill="hold">
                            <p:stCondLst>
                              <p:cond delay="4500"/>
                            </p:stCondLst>
                            <p:childTnLst>
                              <p:par>
                                <p:cTn id="41" presetClass="entr" nodeType="afterEffect" presetID="9" grpId="10" fill="hold">
                                  <p:stCondLst>
                                    <p:cond delay="0"/>
                                  </p:stCondLst>
                                  <p:iterate type="el" backwards="0">
                                    <p:tmAbs val="0"/>
                                  </p:iterate>
                                  <p:childTnLst>
                                    <p:set>
                                      <p:cBhvr>
                                        <p:cTn id="42" fill="hold"/>
                                        <p:tgtEl>
                                          <p:spTgt spid="147"/>
                                        </p:tgtEl>
                                        <p:attrNameLst>
                                          <p:attrName>style.visibility</p:attrName>
                                        </p:attrNameLst>
                                      </p:cBhvr>
                                      <p:to>
                                        <p:strVal val="visible"/>
                                      </p:to>
                                    </p:set>
                                    <p:animEffect filter="dissolve" transition="in">
                                      <p:cBhvr>
                                        <p:cTn id="43" dur="1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Class="exit" nodeType="clickEffect" presetSubtype="0" presetID="1" grpId="11" fill="hold">
                                  <p:stCondLst>
                                    <p:cond delay="0"/>
                                  </p:stCondLst>
                                  <p:iterate type="el" backwards="0">
                                    <p:tmAbs val="0"/>
                                  </p:iterate>
                                  <p:childTnLst>
                                    <p:set>
                                      <p:cBhvr>
                                        <p:cTn id="47" fill="hold">
                                          <p:stCondLst>
                                            <p:cond delay="0"/>
                                          </p:stCondLst>
                                        </p:cTn>
                                        <p:tgtEl>
                                          <p:spTgt spid="148"/>
                                        </p:tgtEl>
                                        <p:attrNameLst>
                                          <p:attrName>style.visibility</p:attrName>
                                        </p:attrNameLst>
                                      </p:cBhvr>
                                      <p:to>
                                        <p:strVal val="hidden"/>
                                      </p:to>
                                    </p:set>
                                  </p:childTnLst>
                                </p:cTn>
                              </p:par>
                            </p:childTnLst>
                          </p:cTn>
                        </p:par>
                        <p:par>
                          <p:cTn id="48" fill="hold">
                            <p:stCondLst>
                              <p:cond delay="0"/>
                            </p:stCondLst>
                            <p:childTnLst>
                              <p:par>
                                <p:cTn id="49" presetClass="exit" nodeType="afterEffect" presetSubtype="0" presetID="1" grpId="12" fill="hold">
                                  <p:stCondLst>
                                    <p:cond delay="0"/>
                                  </p:stCondLst>
                                  <p:iterate type="el" backwards="0">
                                    <p:tmAbs val="0"/>
                                  </p:iterate>
                                  <p:childTnLst>
                                    <p:set>
                                      <p:cBhvr>
                                        <p:cTn id="50" fill="hold">
                                          <p:stCondLst>
                                            <p:cond delay="0"/>
                                          </p:stCondLst>
                                        </p:cTn>
                                        <p:tgtEl>
                                          <p:spTgt spid="149"/>
                                        </p:tgtEl>
                                        <p:attrNameLst>
                                          <p:attrName>style.visibility</p:attrName>
                                        </p:attrNameLst>
                                      </p:cBhvr>
                                      <p:to>
                                        <p:strVal val="hidden"/>
                                      </p:to>
                                    </p:set>
                                  </p:childTnLst>
                                </p:cTn>
                              </p:par>
                            </p:childTnLst>
                          </p:cTn>
                        </p:par>
                        <p:par>
                          <p:cTn id="51" fill="hold">
                            <p:stCondLst>
                              <p:cond delay="0"/>
                            </p:stCondLst>
                            <p:childTnLst>
                              <p:par>
                                <p:cTn id="52" presetClass="exit" nodeType="afterEffect" presetSubtype="0" presetID="1" grpId="13" fill="hold">
                                  <p:stCondLst>
                                    <p:cond delay="0"/>
                                  </p:stCondLst>
                                  <p:iterate type="el" backwards="0">
                                    <p:tmAbs val="0"/>
                                  </p:iterate>
                                  <p:childTnLst>
                                    <p:set>
                                      <p:cBhvr>
                                        <p:cTn id="53" fill="hold">
                                          <p:stCondLst>
                                            <p:cond delay="0"/>
                                          </p:stCondLst>
                                        </p:cTn>
                                        <p:tgtEl>
                                          <p:spTgt spid="150"/>
                                        </p:tgtEl>
                                        <p:attrNameLst>
                                          <p:attrName>style.visibility</p:attrName>
                                        </p:attrNameLst>
                                      </p:cBhvr>
                                      <p:to>
                                        <p:strVal val="hidden"/>
                                      </p:to>
                                    </p:set>
                                  </p:childTnLst>
                                </p:cTn>
                              </p:par>
                            </p:childTnLst>
                          </p:cTn>
                        </p:par>
                        <p:par>
                          <p:cTn id="54" fill="hold">
                            <p:stCondLst>
                              <p:cond delay="0"/>
                            </p:stCondLst>
                            <p:childTnLst>
                              <p:par>
                                <p:cTn id="55" presetClass="exit" nodeType="afterEffect" presetSubtype="0" presetID="1" grpId="14" fill="hold">
                                  <p:stCondLst>
                                    <p:cond delay="0"/>
                                  </p:stCondLst>
                                  <p:iterate type="el" backwards="0">
                                    <p:tmAbs val="0"/>
                                  </p:iterate>
                                  <p:childTnLst>
                                    <p:set>
                                      <p:cBhvr>
                                        <p:cTn id="56" fill="hold">
                                          <p:stCondLst>
                                            <p:cond delay="0"/>
                                          </p:stCondLst>
                                        </p:cTn>
                                        <p:tgtEl>
                                          <p:spTgt spid="147"/>
                                        </p:tgtEl>
                                        <p:attrNameLst>
                                          <p:attrName>style.visibility</p:attrName>
                                        </p:attrNameLst>
                                      </p:cBhvr>
                                      <p:to>
                                        <p:strVal val="hidden"/>
                                      </p:to>
                                    </p:set>
                                  </p:childTnLst>
                                </p:cTn>
                              </p:par>
                            </p:childTnLst>
                          </p:cTn>
                        </p:par>
                        <p:par>
                          <p:cTn id="57" fill="hold">
                            <p:stCondLst>
                              <p:cond delay="0"/>
                            </p:stCondLst>
                            <p:childTnLst>
                              <p:par>
                                <p:cTn id="58" presetClass="entr" nodeType="afterEffect" presetID="9" grpId="15" fill="hold">
                                  <p:stCondLst>
                                    <p:cond delay="0"/>
                                  </p:stCondLst>
                                  <p:iterate type="el" backwards="0">
                                    <p:tmAbs val="0"/>
                                  </p:iterate>
                                  <p:childTnLst>
                                    <p:set>
                                      <p:cBhvr>
                                        <p:cTn id="59" fill="hold"/>
                                        <p:tgtEl>
                                          <p:spTgt spid="151"/>
                                        </p:tgtEl>
                                        <p:attrNameLst>
                                          <p:attrName>style.visibility</p:attrName>
                                        </p:attrNameLst>
                                      </p:cBhvr>
                                      <p:to>
                                        <p:strVal val="visible"/>
                                      </p:to>
                                    </p:set>
                                    <p:animEffect filter="dissolve" transition="in">
                                      <p:cBhvr>
                                        <p:cTn id="60" dur="1500"/>
                                        <p:tgtEl>
                                          <p:spTgt spid="151"/>
                                        </p:tgtEl>
                                      </p:cBhvr>
                                    </p:animEffect>
                                  </p:childTnLst>
                                </p:cTn>
                              </p:par>
                            </p:childTnLst>
                          </p:cTn>
                        </p:par>
                        <p:par>
                          <p:cTn id="61" fill="hold">
                            <p:stCondLst>
                              <p:cond delay="1500"/>
                            </p:stCondLst>
                            <p:childTnLst>
                              <p:par>
                                <p:cTn id="62" presetClass="entr" nodeType="afterEffect" presetID="9" grpId="16" fill="hold">
                                  <p:stCondLst>
                                    <p:cond delay="0"/>
                                  </p:stCondLst>
                                  <p:iterate type="el" backwards="0">
                                    <p:tmAbs val="0"/>
                                  </p:iterate>
                                  <p:childTnLst>
                                    <p:set>
                                      <p:cBhvr>
                                        <p:cTn id="63" fill="hold"/>
                                        <p:tgtEl>
                                          <p:spTgt spid="152"/>
                                        </p:tgtEl>
                                        <p:attrNameLst>
                                          <p:attrName>style.visibility</p:attrName>
                                        </p:attrNameLst>
                                      </p:cBhvr>
                                      <p:to>
                                        <p:strVal val="visible"/>
                                      </p:to>
                                    </p:set>
                                    <p:animEffect filter="dissolve" transition="in">
                                      <p:cBhvr>
                                        <p:cTn id="64" dur="1500"/>
                                        <p:tgtEl>
                                          <p:spTgt spid="152"/>
                                        </p:tgtEl>
                                      </p:cBhvr>
                                    </p:animEffect>
                                  </p:childTnLst>
                                </p:cTn>
                              </p:par>
                            </p:childTnLst>
                          </p:cTn>
                        </p:par>
                        <p:par>
                          <p:cTn id="65" fill="hold">
                            <p:stCondLst>
                              <p:cond delay="3000"/>
                            </p:stCondLst>
                            <p:childTnLst>
                              <p:par>
                                <p:cTn id="66" presetClass="entr" nodeType="afterEffect" presetID="9" grpId="17" fill="hold">
                                  <p:stCondLst>
                                    <p:cond delay="0"/>
                                  </p:stCondLst>
                                  <p:iterate type="el" backwards="0">
                                    <p:tmAbs val="0"/>
                                  </p:iterate>
                                  <p:childTnLst>
                                    <p:set>
                                      <p:cBhvr>
                                        <p:cTn id="67" fill="hold"/>
                                        <p:tgtEl>
                                          <p:spTgt spid="153"/>
                                        </p:tgtEl>
                                        <p:attrNameLst>
                                          <p:attrName>style.visibility</p:attrName>
                                        </p:attrNameLst>
                                      </p:cBhvr>
                                      <p:to>
                                        <p:strVal val="visible"/>
                                      </p:to>
                                    </p:set>
                                    <p:animEffect filter="dissolve" transition="in">
                                      <p:cBhvr>
                                        <p:cTn id="68" dur="1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7" grpId="10"/>
      <p:bldP build="whole" bldLvl="1" animBg="1" rev="0" advAuto="0" spid="152" grpId="16"/>
      <p:bldP build="whole" bldLvl="1" animBg="1" rev="0" advAuto="0" spid="148" grpId="7"/>
      <p:bldP build="whole" bldLvl="1" animBg="1" rev="0" advAuto="0" spid="147" grpId="14"/>
      <p:bldP build="whole" bldLvl="1" animBg="1" rev="0" advAuto="0" spid="143" grpId="1"/>
      <p:bldP build="whole" bldLvl="1" animBg="1" rev="0" advAuto="0" spid="143" grpId="2"/>
      <p:bldP build="whole" bldLvl="1" animBg="1" rev="0" advAuto="0" spid="148" grpId="11"/>
      <p:bldP build="whole" bldLvl="1" animBg="1" rev="0" advAuto="0" spid="149" grpId="8"/>
      <p:bldP build="whole" bldLvl="1" animBg="1" rev="0" advAuto="0" spid="150" grpId="9"/>
      <p:bldP build="whole" bldLvl="1" animBg="1" rev="0" advAuto="0" spid="149" grpId="12"/>
      <p:bldP build="whole" bldLvl="1" animBg="1" rev="0" advAuto="0" spid="146" grpId="5"/>
      <p:bldP build="whole" bldLvl="1" animBg="1" rev="0" advAuto="0" spid="146" grpId="6"/>
      <p:bldP build="whole" bldLvl="1" animBg="1" rev="0" advAuto="0" spid="150" grpId="13"/>
      <p:bldP build="whole" bldLvl="1" animBg="1" rev="0" advAuto="0" spid="151" grpId="15"/>
      <p:bldP build="whole" bldLvl="1" animBg="1" rev="0" advAuto="0" spid="153" grpId="17"/>
      <p:bldP build="whole" bldLvl="1" animBg="1" rev="0" advAuto="0" spid="145" grpId="3"/>
      <p:bldP build="whole" bldLvl="1" animBg="1" rev="0" advAuto="0" spid="145" grpId="4"/>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RDS Use Cases"/>
          <p:cNvSpPr txBox="1"/>
          <p:nvPr>
            <p:ph type="title" idx="4294967295"/>
          </p:nvPr>
        </p:nvSpPr>
        <p:spPr>
          <a:xfrm>
            <a:off x="1270000" y="-1246530"/>
            <a:ext cx="10464800" cy="3302001"/>
          </a:xfrm>
          <a:prstGeom prst="rect">
            <a:avLst/>
          </a:prstGeom>
        </p:spPr>
        <p:txBody>
          <a:bodyPr anchor="b"/>
          <a:lstStyle>
            <a:lvl1pPr>
              <a:defRPr sz="6900"/>
            </a:lvl1pPr>
          </a:lstStyle>
          <a:p>
            <a:pPr/>
            <a:r>
              <a:t>RDS Use Cases</a:t>
            </a:r>
          </a:p>
        </p:txBody>
      </p:sp>
      <p:sp>
        <p:nvSpPr>
          <p:cNvPr id="234" name="Web and mobile applications"/>
          <p:cNvSpPr txBox="1"/>
          <p:nvPr/>
        </p:nvSpPr>
        <p:spPr>
          <a:xfrm>
            <a:off x="1507680" y="2612391"/>
            <a:ext cx="42940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Web and mobile applications</a:t>
            </a:r>
          </a:p>
        </p:txBody>
      </p:sp>
      <p:sp>
        <p:nvSpPr>
          <p:cNvPr id="235" name="Web and mobile applications that are built to operate at very large scale…"/>
          <p:cNvSpPr txBox="1"/>
          <p:nvPr/>
        </p:nvSpPr>
        <p:spPr>
          <a:xfrm>
            <a:off x="1559534" y="3207156"/>
            <a:ext cx="11070032"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Web and mobile applications that are built to operate at very large scale</a:t>
            </a:r>
          </a:p>
          <a:p>
            <a:pPr algn="l"/>
            <a:r>
              <a:t>    need a database with high throughput, massive storage scalability, and</a:t>
            </a:r>
          </a:p>
          <a:p>
            <a:pPr algn="l"/>
            <a:r>
              <a:t>    high availability. Amazon RDS fulfils the needs of such highly demanding</a:t>
            </a:r>
          </a:p>
          <a:p>
            <a:pPr algn="l"/>
            <a:r>
              <a:t>    applications with room for future growth. Since Amazon RDS does not</a:t>
            </a:r>
          </a:p>
          <a:p>
            <a:pPr algn="l"/>
            <a:r>
              <a:t>    have any licensing constraints, it perfectly fits the variable usage pattern</a:t>
            </a:r>
          </a:p>
          <a:p>
            <a:pPr algn="l"/>
            <a:r>
              <a:t>    of these applications.</a:t>
            </a:r>
          </a:p>
        </p:txBody>
      </p:sp>
      <p:sp>
        <p:nvSpPr>
          <p:cNvPr id="236" name="Airbnb chose Amazon RDS because it simplifies much of the time-…"/>
          <p:cNvSpPr txBox="1"/>
          <p:nvPr/>
        </p:nvSpPr>
        <p:spPr>
          <a:xfrm>
            <a:off x="1590623" y="5452922"/>
            <a:ext cx="11056317" cy="23025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Airbnb chose Amazon RDS because it simplifies much of the time-</a:t>
            </a:r>
          </a:p>
          <a:p>
            <a:pPr algn="l"/>
            <a:r>
              <a:t>    consuming administrative tasks typically associated with databases. </a:t>
            </a:r>
          </a:p>
          <a:p>
            <a:pPr algn="l"/>
            <a:r>
              <a:t>    Airbnb uses Multi-Availability Zone (Multi-AZ) deployment to further </a:t>
            </a:r>
          </a:p>
          <a:p>
            <a:pPr algn="l"/>
            <a:r>
              <a:t>    automate its database replication and augment data durability. Airbnb </a:t>
            </a:r>
          </a:p>
          <a:p>
            <a:pPr algn="l"/>
            <a:r>
              <a:t>    was able to complete its entire database migration to Amazon RDS with </a:t>
            </a:r>
          </a:p>
          <a:p>
            <a:pPr algn="l"/>
            <a:r>
              <a:t>    only 15 minutes of downtime. </a:t>
            </a:r>
          </a:p>
        </p:txBody>
      </p:sp>
      <p:pic>
        <p:nvPicPr>
          <p:cNvPr id="237" name="logo_airbnb21.png" descr="logo_airbnb21.png"/>
          <p:cNvPicPr>
            <a:picLocks noChangeAspect="1"/>
          </p:cNvPicPr>
          <p:nvPr/>
        </p:nvPicPr>
        <p:blipFill>
          <a:blip r:embed="rId2">
            <a:extLst/>
          </a:blip>
          <a:stretch>
            <a:fillRect/>
          </a:stretch>
        </p:blipFill>
        <p:spPr>
          <a:xfrm>
            <a:off x="2673158" y="6987130"/>
            <a:ext cx="7658484" cy="3435267"/>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fallOve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34"/>
                                        </p:tgtEl>
                                        <p:attrNameLst>
                                          <p:attrName>style.visibility</p:attrName>
                                        </p:attrNameLst>
                                      </p:cBhvr>
                                      <p:to>
                                        <p:strVal val="visible"/>
                                      </p:to>
                                    </p:set>
                                    <p:anim calcmode="lin" valueType="num">
                                      <p:cBhvr>
                                        <p:cTn id="7" dur="1000" fill="hold"/>
                                        <p:tgtEl>
                                          <p:spTgt spid="234"/>
                                        </p:tgtEl>
                                        <p:attrNameLst>
                                          <p:attrName>ppt_x</p:attrName>
                                        </p:attrNameLst>
                                      </p:cBhvr>
                                      <p:tavLst>
                                        <p:tav tm="0">
                                          <p:val>
                                            <p:strVal val="0-#ppt_w/2"/>
                                          </p:val>
                                        </p:tav>
                                        <p:tav tm="100000">
                                          <p:val>
                                            <p:strVal val="#ppt_x"/>
                                          </p:val>
                                        </p:tav>
                                      </p:tavLst>
                                    </p:anim>
                                    <p:anim calcmode="lin" valueType="num">
                                      <p:cBhvr>
                                        <p:cTn id="8" dur="1000" fill="hold"/>
                                        <p:tgtEl>
                                          <p:spTgt spid="2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35"/>
                                        </p:tgtEl>
                                        <p:attrNameLst>
                                          <p:attrName>style.visibility</p:attrName>
                                        </p:attrNameLst>
                                      </p:cBhvr>
                                      <p:to>
                                        <p:strVal val="visible"/>
                                      </p:to>
                                    </p:set>
                                    <p:anim calcmode="lin" valueType="num">
                                      <p:cBhvr>
                                        <p:cTn id="13" dur="1000" fill="hold"/>
                                        <p:tgtEl>
                                          <p:spTgt spid="235"/>
                                        </p:tgtEl>
                                        <p:attrNameLst>
                                          <p:attrName>ppt_x</p:attrName>
                                        </p:attrNameLst>
                                      </p:cBhvr>
                                      <p:tavLst>
                                        <p:tav tm="0">
                                          <p:val>
                                            <p:strVal val="0-#ppt_w/2"/>
                                          </p:val>
                                        </p:tav>
                                        <p:tav tm="100000">
                                          <p:val>
                                            <p:strVal val="#ppt_x"/>
                                          </p:val>
                                        </p:tav>
                                      </p:tavLst>
                                    </p:anim>
                                    <p:anim calcmode="lin" valueType="num">
                                      <p:cBhvr>
                                        <p:cTn id="14" dur="1000" fill="hold"/>
                                        <p:tgtEl>
                                          <p:spTgt spid="2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36"/>
                                        </p:tgtEl>
                                        <p:attrNameLst>
                                          <p:attrName>style.visibility</p:attrName>
                                        </p:attrNameLst>
                                      </p:cBhvr>
                                      <p:to>
                                        <p:strVal val="visible"/>
                                      </p:to>
                                    </p:set>
                                    <p:anim calcmode="lin" valueType="num">
                                      <p:cBhvr>
                                        <p:cTn id="19" dur="1000" fill="hold"/>
                                        <p:tgtEl>
                                          <p:spTgt spid="236"/>
                                        </p:tgtEl>
                                        <p:attrNameLst>
                                          <p:attrName>ppt_x</p:attrName>
                                        </p:attrNameLst>
                                      </p:cBhvr>
                                      <p:tavLst>
                                        <p:tav tm="0">
                                          <p:val>
                                            <p:strVal val="0-#ppt_w/2"/>
                                          </p:val>
                                        </p:tav>
                                        <p:tav tm="100000">
                                          <p:val>
                                            <p:strVal val="#ppt_x"/>
                                          </p:val>
                                        </p:tav>
                                      </p:tavLst>
                                    </p:anim>
                                    <p:anim calcmode="lin" valueType="num">
                                      <p:cBhvr>
                                        <p:cTn id="20" dur="1000" fill="hold"/>
                                        <p:tgtEl>
                                          <p:spTgt spid="236"/>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Class="entr" nodeType="afterEffect" presetSubtype="8" presetID="2" grpId="4" fill="hold">
                                  <p:stCondLst>
                                    <p:cond delay="0"/>
                                  </p:stCondLst>
                                  <p:iterate type="el" backwards="0">
                                    <p:tmAbs val="0"/>
                                  </p:iterate>
                                  <p:childTnLst>
                                    <p:set>
                                      <p:cBhvr>
                                        <p:cTn id="23" fill="hold"/>
                                        <p:tgtEl>
                                          <p:spTgt spid="237"/>
                                        </p:tgtEl>
                                        <p:attrNameLst>
                                          <p:attrName>style.visibility</p:attrName>
                                        </p:attrNameLst>
                                      </p:cBhvr>
                                      <p:to>
                                        <p:strVal val="visible"/>
                                      </p:to>
                                    </p:set>
                                    <p:anim calcmode="lin" valueType="num">
                                      <p:cBhvr>
                                        <p:cTn id="24" dur="1000" fill="hold"/>
                                        <p:tgtEl>
                                          <p:spTgt spid="237"/>
                                        </p:tgtEl>
                                        <p:attrNameLst>
                                          <p:attrName>ppt_x</p:attrName>
                                        </p:attrNameLst>
                                      </p:cBhvr>
                                      <p:tavLst>
                                        <p:tav tm="0">
                                          <p:val>
                                            <p:strVal val="0-#ppt_w/2"/>
                                          </p:val>
                                        </p:tav>
                                        <p:tav tm="100000">
                                          <p:val>
                                            <p:strVal val="#ppt_x"/>
                                          </p:val>
                                        </p:tav>
                                      </p:tavLst>
                                    </p:anim>
                                    <p:anim calcmode="lin" valueType="num">
                                      <p:cBhvr>
                                        <p:cTn id="25"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1"/>
      <p:bldP build="whole" bldLvl="1" animBg="1" rev="0" advAuto="0" spid="237" grpId="4"/>
      <p:bldP build="whole" bldLvl="1" animBg="1" rev="0" advAuto="0" spid="235" grpId="2"/>
      <p:bldP build="whole" bldLvl="1" animBg="1" rev="0" advAuto="0" spid="236" grpId="3"/>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RDS Use Cases"/>
          <p:cNvSpPr txBox="1"/>
          <p:nvPr>
            <p:ph type="title" idx="4294967295"/>
          </p:nvPr>
        </p:nvSpPr>
        <p:spPr>
          <a:xfrm>
            <a:off x="1270000" y="-1246530"/>
            <a:ext cx="10464800" cy="3302001"/>
          </a:xfrm>
          <a:prstGeom prst="rect">
            <a:avLst/>
          </a:prstGeom>
        </p:spPr>
        <p:txBody>
          <a:bodyPr anchor="b"/>
          <a:lstStyle>
            <a:lvl1pPr>
              <a:defRPr sz="6900"/>
            </a:lvl1pPr>
          </a:lstStyle>
          <a:p>
            <a:pPr/>
            <a:r>
              <a:t>RDS Use Cases</a:t>
            </a:r>
          </a:p>
        </p:txBody>
      </p:sp>
      <p:sp>
        <p:nvSpPr>
          <p:cNvPr id="240" name="Ecommerce Applications"/>
          <p:cNvSpPr txBox="1"/>
          <p:nvPr/>
        </p:nvSpPr>
        <p:spPr>
          <a:xfrm>
            <a:off x="1494980" y="2626679"/>
            <a:ext cx="375300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Ecommerce Applications</a:t>
            </a:r>
          </a:p>
        </p:txBody>
      </p:sp>
      <p:sp>
        <p:nvSpPr>
          <p:cNvPr id="241" name="To avoid the complexities of building a new production database from…"/>
          <p:cNvSpPr txBox="1"/>
          <p:nvPr/>
        </p:nvSpPr>
        <p:spPr>
          <a:xfrm>
            <a:off x="1589862" y="5891072"/>
            <a:ext cx="11234319" cy="19342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To avoid the complexities of building a new production database from </a:t>
            </a:r>
          </a:p>
          <a:p>
            <a:pPr algn="l"/>
            <a:r>
              <a:t>    scratch, Instacart turned to Amazon RDS for their new same-day grocery </a:t>
            </a:r>
          </a:p>
          <a:p>
            <a:pPr algn="l"/>
            <a:r>
              <a:t>    delivery service. The company can now add millions of new items to its </a:t>
            </a:r>
          </a:p>
          <a:p>
            <a:pPr algn="l"/>
            <a:r>
              <a:t>    database every month and its engineering team can focus on developing </a:t>
            </a:r>
          </a:p>
          <a:p>
            <a:pPr algn="l"/>
            <a:r>
              <a:t>    new features and improving the overall customer experience.</a:t>
            </a:r>
          </a:p>
        </p:txBody>
      </p:sp>
      <p:sp>
        <p:nvSpPr>
          <p:cNvPr id="242" name="Amazon RDS offers small and large ecommerce businesses a flexible,…"/>
          <p:cNvSpPr txBox="1"/>
          <p:nvPr/>
        </p:nvSpPr>
        <p:spPr>
          <a:xfrm>
            <a:off x="1547342" y="3338125"/>
            <a:ext cx="11319358"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RDS offers small and large ecommerce businesses a flexible, </a:t>
            </a:r>
          </a:p>
          <a:p>
            <a:pPr algn="l"/>
            <a:r>
              <a:t>    secured, highly scalable, and low-cost database solution for online sales </a:t>
            </a:r>
          </a:p>
          <a:p>
            <a:pPr algn="l"/>
            <a:r>
              <a:t>    and retailing. Amazon RDS provides a managed database offering helping </a:t>
            </a:r>
          </a:p>
          <a:p>
            <a:pPr algn="l"/>
            <a:r>
              <a:t>    ecommerce companies meet PCI compliance and focus on building high </a:t>
            </a:r>
          </a:p>
          <a:p>
            <a:pPr algn="l"/>
            <a:r>
              <a:t>    quality customer experiences without worrying about managing the </a:t>
            </a:r>
          </a:p>
          <a:p>
            <a:pPr algn="l"/>
            <a:r>
              <a:t>    underlying database.</a:t>
            </a:r>
          </a:p>
        </p:txBody>
      </p:sp>
      <p:pic>
        <p:nvPicPr>
          <p:cNvPr id="243" name="Instacart.png" descr="Instacart.png"/>
          <p:cNvPicPr>
            <a:picLocks noChangeAspect="1"/>
          </p:cNvPicPr>
          <p:nvPr/>
        </p:nvPicPr>
        <p:blipFill>
          <a:blip r:embed="rId2">
            <a:extLst/>
          </a:blip>
          <a:stretch>
            <a:fillRect/>
          </a:stretch>
        </p:blipFill>
        <p:spPr>
          <a:xfrm>
            <a:off x="2673158" y="7584949"/>
            <a:ext cx="7658484" cy="22396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flip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241"/>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8" presetID="22" grpId="4" fill="hold">
                                  <p:stCondLst>
                                    <p:cond delay="0"/>
                                  </p:stCondLst>
                                  <p:iterate type="el" backwards="0">
                                    <p:tmAbs val="0"/>
                                  </p:iterate>
                                  <p:childTnLst>
                                    <p:set>
                                      <p:cBhvr>
                                        <p:cTn id="17" fill="hold"/>
                                        <p:tgtEl>
                                          <p:spTgt spid="243"/>
                                        </p:tgtEl>
                                        <p:attrNameLst>
                                          <p:attrName>style.visibility</p:attrName>
                                        </p:attrNameLst>
                                      </p:cBhvr>
                                      <p:to>
                                        <p:strVal val="visible"/>
                                      </p:to>
                                    </p:set>
                                    <p:animEffect filter="wipe(left)" transition="in">
                                      <p:cBhvr>
                                        <p:cTn id="18"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4"/>
      <p:bldP build="whole" bldLvl="1" animBg="1" rev="0" advAuto="0" spid="240" grpId="1"/>
      <p:bldP build="whole" bldLvl="1" animBg="1" rev="0" advAuto="0" spid="241" grpId="3"/>
      <p:bldP build="whole" bldLvl="1" animBg="1" rev="0" advAuto="0" spid="242" grpId="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RDS Use Cases"/>
          <p:cNvSpPr txBox="1"/>
          <p:nvPr>
            <p:ph type="title" idx="4294967295"/>
          </p:nvPr>
        </p:nvSpPr>
        <p:spPr>
          <a:xfrm>
            <a:off x="1270000" y="-1246530"/>
            <a:ext cx="10464800" cy="3302001"/>
          </a:xfrm>
          <a:prstGeom prst="rect">
            <a:avLst/>
          </a:prstGeom>
        </p:spPr>
        <p:txBody>
          <a:bodyPr anchor="b"/>
          <a:lstStyle>
            <a:lvl1pPr>
              <a:defRPr sz="6900"/>
            </a:lvl1pPr>
          </a:lstStyle>
          <a:p>
            <a:pPr/>
            <a:r>
              <a:t>RDS Use Cases</a:t>
            </a:r>
          </a:p>
        </p:txBody>
      </p:sp>
      <p:sp>
        <p:nvSpPr>
          <p:cNvPr id="246" name="Mobile and Online Games"/>
          <p:cNvSpPr txBox="1"/>
          <p:nvPr/>
        </p:nvSpPr>
        <p:spPr>
          <a:xfrm>
            <a:off x="1494980" y="2652752"/>
            <a:ext cx="384352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Mobile and Online Games</a:t>
            </a:r>
          </a:p>
        </p:txBody>
      </p:sp>
      <p:sp>
        <p:nvSpPr>
          <p:cNvPr id="247" name="Mobile and Online games need a database platform with high throughput…"/>
          <p:cNvSpPr txBox="1"/>
          <p:nvPr/>
        </p:nvSpPr>
        <p:spPr>
          <a:xfrm>
            <a:off x="1616214" y="3507460"/>
            <a:ext cx="11209555" cy="19342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Mobile and Online games need a database platform with high throughput </a:t>
            </a:r>
          </a:p>
          <a:p>
            <a:pPr algn="l"/>
            <a:r>
              <a:t>    and availability. Amazon RDS manages the database infrastructure so </a:t>
            </a:r>
          </a:p>
          <a:p>
            <a:pPr algn="l"/>
            <a:r>
              <a:t>    game developers don’t have to worry about provisioning, scaling, or </a:t>
            </a:r>
          </a:p>
          <a:p>
            <a:pPr algn="l"/>
            <a:r>
              <a:t>    monitoring database servers. Amazon RDS provides familiar database </a:t>
            </a:r>
          </a:p>
          <a:p>
            <a:pPr algn="l"/>
            <a:r>
              <a:t>    engines that can rapidly grow capacity to meet user demand.</a:t>
            </a:r>
          </a:p>
        </p:txBody>
      </p:sp>
      <p:sp>
        <p:nvSpPr>
          <p:cNvPr id="248" name="Bandai Namco Studios uses Amazon RDS to provide better performance,…"/>
          <p:cNvSpPr txBox="1"/>
          <p:nvPr/>
        </p:nvSpPr>
        <p:spPr>
          <a:xfrm>
            <a:off x="1534337" y="5591530"/>
            <a:ext cx="11373308"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Bandai Namco Studios uses Amazon RDS to provide better performance, </a:t>
            </a:r>
          </a:p>
          <a:p>
            <a:pPr algn="l"/>
            <a:r>
              <a:t>    lower costs, better security, and greater availability for their arcade, social </a:t>
            </a:r>
          </a:p>
          <a:p>
            <a:pPr algn="l"/>
            <a:r>
              <a:t>    and mobile games. Bandai Namco saw the benefit in terms of reductions </a:t>
            </a:r>
          </a:p>
          <a:p>
            <a:pPr algn="l"/>
            <a:r>
              <a:t>    in overhead, especially when it came to adding, modifying, and removing </a:t>
            </a:r>
          </a:p>
          <a:p>
            <a:pPr algn="l"/>
            <a:r>
              <a:t>    server resources. </a:t>
            </a:r>
          </a:p>
        </p:txBody>
      </p:sp>
      <p:pic>
        <p:nvPicPr>
          <p:cNvPr id="249" name="1563381771631.png" descr="1563381771631.png"/>
          <p:cNvPicPr>
            <a:picLocks noChangeAspect="1"/>
          </p:cNvPicPr>
          <p:nvPr/>
        </p:nvPicPr>
        <p:blipFill>
          <a:blip r:embed="rId2">
            <a:extLst/>
          </a:blip>
          <a:stretch>
            <a:fillRect/>
          </a:stretch>
        </p:blipFill>
        <p:spPr>
          <a:xfrm>
            <a:off x="4996308" y="7307301"/>
            <a:ext cx="3012184" cy="2058326"/>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750">
        <p15:prstTrans prst="pageCurlDouble"/>
      </p:transition>
    </mc:Choice>
    <mc:Choice xmlns:p14="http://schemas.microsoft.com/office/powerpoint/2010/main" Requires="p14">
      <p:transition spd="fast" advClick="1" p14:dur="750">
        <p14:prism di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246"/>
                                        </p:tgtEl>
                                        <p:attrNameLst>
                                          <p:attrName>style.visibility</p:attrName>
                                        </p:attrNameLst>
                                      </p:cBhvr>
                                      <p:to>
                                        <p:strVal val="visible"/>
                                      </p:to>
                                    </p:set>
                                    <p:animEffect filter="blinds(vertical)" transition="in">
                                      <p:cBhvr>
                                        <p:cTn id="7" dur="10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247"/>
                                        </p:tgtEl>
                                        <p:attrNameLst>
                                          <p:attrName>style.visibility</p:attrName>
                                        </p:attrNameLst>
                                      </p:cBhvr>
                                      <p:to>
                                        <p:strVal val="visible"/>
                                      </p:to>
                                    </p:set>
                                    <p:animEffect filter="blinds(vertical)" transition="in">
                                      <p:cBhvr>
                                        <p:cTn id="12" dur="10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248"/>
                                        </p:tgtEl>
                                        <p:attrNameLst>
                                          <p:attrName>style.visibility</p:attrName>
                                        </p:attrNameLst>
                                      </p:cBhvr>
                                      <p:to>
                                        <p:strVal val="visible"/>
                                      </p:to>
                                    </p:set>
                                    <p:animEffect filter="blinds(vertical)" transition="in">
                                      <p:cBhvr>
                                        <p:cTn id="17" dur="1000"/>
                                        <p:tgtEl>
                                          <p:spTgt spid="248"/>
                                        </p:tgtEl>
                                      </p:cBhvr>
                                    </p:animEffect>
                                  </p:childTnLst>
                                </p:cTn>
                              </p:par>
                            </p:childTnLst>
                          </p:cTn>
                        </p:par>
                        <p:par>
                          <p:cTn id="18" fill="hold">
                            <p:stCondLst>
                              <p:cond delay="1000"/>
                            </p:stCondLst>
                            <p:childTnLst>
                              <p:par>
                                <p:cTn id="19" presetClass="entr" nodeType="afterEffect" presetSubtype="5" presetID="3" grpId="4" fill="hold">
                                  <p:stCondLst>
                                    <p:cond delay="0"/>
                                  </p:stCondLst>
                                  <p:iterate type="el" backwards="0">
                                    <p:tmAbs val="0"/>
                                  </p:iterate>
                                  <p:childTnLst>
                                    <p:set>
                                      <p:cBhvr>
                                        <p:cTn id="20" fill="hold"/>
                                        <p:tgtEl>
                                          <p:spTgt spid="249"/>
                                        </p:tgtEl>
                                        <p:attrNameLst>
                                          <p:attrName>style.visibility</p:attrName>
                                        </p:attrNameLst>
                                      </p:cBhvr>
                                      <p:to>
                                        <p:strVal val="visible"/>
                                      </p:to>
                                    </p:set>
                                    <p:animEffect filter="blinds(vertical)" transition="in">
                                      <p:cBhvr>
                                        <p:cTn id="21"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 grpId="1"/>
      <p:bldP build="whole" bldLvl="1" animBg="1" rev="0" advAuto="0" spid="248" grpId="3"/>
      <p:bldP build="whole" bldLvl="1" animBg="1" rev="0" advAuto="0" spid="249" grpId="4"/>
      <p:bldP build="whole" bldLvl="1" animBg="1" rev="0" advAuto="0" spid="247"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Amazon Aurora"/>
          <p:cNvSpPr txBox="1"/>
          <p:nvPr>
            <p:ph type="ctrTitle"/>
          </p:nvPr>
        </p:nvSpPr>
        <p:spPr>
          <a:prstGeom prst="rect">
            <a:avLst/>
          </a:prstGeom>
        </p:spPr>
        <p:txBody>
          <a:bodyPr/>
          <a:lstStyle/>
          <a:p>
            <a:pPr/>
            <a:r>
              <a:t>Amazon Aurora</a:t>
            </a:r>
          </a:p>
        </p:txBody>
      </p:sp>
      <p:sp>
        <p:nvSpPr>
          <p:cNvPr id="252" name="MySQL and PostgreSQL-compatible relational database built for the cloud. Performance and availability of commercial-grade databases at 1/10th the cos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MySQL and PostgreSQL-compatible relational database built for the cloud. Performance and availability of commercial-grade databases at 1/10th the cost.</a:t>
            </a:r>
          </a:p>
        </p:txBody>
      </p:sp>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mazon Aurora is a MySQL and PostgreSQL-compatible relational database built for the cloud, that combines the performance and availability of traditional enterprise databases with the simplicity and cost-effectiveness of open source databases."/>
          <p:cNvSpPr txBox="1"/>
          <p:nvPr>
            <p:ph type="ctrTitle"/>
          </p:nvPr>
        </p:nvSpPr>
        <p:spPr>
          <a:xfrm>
            <a:off x="1270000" y="4914900"/>
            <a:ext cx="10464800" cy="3302000"/>
          </a:xfrm>
          <a:prstGeom prst="rect">
            <a:avLst/>
          </a:prstGeom>
        </p:spPr>
        <p:txBody>
          <a:bodyPr/>
          <a:lstStyle>
            <a:lvl1pPr defTabSz="572516">
              <a:defRPr sz="3626">
                <a:latin typeface="Helvetica Neue"/>
                <a:ea typeface="Helvetica Neue"/>
                <a:cs typeface="Helvetica Neue"/>
                <a:sym typeface="Helvetica Neue"/>
              </a:defRPr>
            </a:lvl1pPr>
          </a:lstStyle>
          <a:p>
            <a:pPr/>
            <a:r>
              <a:t>Amazon Aurora is a MySQL and PostgreSQL-compatible relational database built for the cloud, that combines the performance and availability of traditional enterprise databases with the simplicity and cost-effectiveness of open source databases.</a:t>
            </a:r>
          </a:p>
        </p:txBody>
      </p:sp>
      <p:pic>
        <p:nvPicPr>
          <p:cNvPr id="255"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3000">
        <p15:prstTrans prst="peelOff" invX="1"/>
      </p:transition>
    </mc:Choice>
    <mc:Choice xmlns:p14="http://schemas.microsoft.com/office/powerpoint/2010/main" Requires="p14">
      <p:transition spd="slow" advClick="1" p14:dur="3000">
        <p:wipe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Amazon Aurora is up to five times faster than standard MySQL databases and three times faster than standard PostgreSQL databases. It provides the security, availability, and reliability of commercial databases at 1/10th the cost. Amazon Aurora is fully managed by Amazon Relational Database Service (RDS), which automates time-consuming administration tasks like hardware provisioning, database setup, patching, and backups."/>
          <p:cNvSpPr txBox="1"/>
          <p:nvPr>
            <p:ph type="ctrTitle"/>
          </p:nvPr>
        </p:nvSpPr>
        <p:spPr>
          <a:xfrm>
            <a:off x="1270000" y="4914900"/>
            <a:ext cx="10464800" cy="3302000"/>
          </a:xfrm>
          <a:prstGeom prst="rect">
            <a:avLst/>
          </a:prstGeom>
        </p:spPr>
        <p:txBody>
          <a:bodyPr/>
          <a:lstStyle>
            <a:lvl1pPr defTabSz="449833">
              <a:defRPr sz="2849">
                <a:latin typeface="Helvetica Neue"/>
                <a:ea typeface="Helvetica Neue"/>
                <a:cs typeface="Helvetica Neue"/>
                <a:sym typeface="Helvetica Neue"/>
              </a:defRPr>
            </a:lvl1pPr>
          </a:lstStyle>
          <a:p>
            <a:pPr/>
            <a:r>
              <a:t>Amazon Aurora is up to five times faster than standard MySQL databases and three times faster than standard PostgreSQL databases. It provides the security, availability, and reliability of commercial databases at 1/10th the cost. Amazon Aurora is fully managed by Amazon Relational Database Service (RDS), which automates time-consuming administration tasks like hardware provisioning, database setup, patching, and backups.</a:t>
            </a:r>
          </a:p>
        </p:txBody>
      </p:sp>
      <p:pic>
        <p:nvPicPr>
          <p:cNvPr id="258"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mazon Aurora features a distributed, fault-tolerant, self-healing storage system that auto-scales up to 64TB per database instance. It delivers high performance and availability with up to 15 low-latency read replicas, point-in-time recovery, continuous backup to Amazon S3, and replication across three Availability Zones (AZs)."/>
          <p:cNvSpPr txBox="1"/>
          <p:nvPr>
            <p:ph type="ctrTitle"/>
          </p:nvPr>
        </p:nvSpPr>
        <p:spPr>
          <a:xfrm>
            <a:off x="1270000" y="4914900"/>
            <a:ext cx="10464800" cy="3302000"/>
          </a:xfrm>
          <a:prstGeom prst="rect">
            <a:avLst/>
          </a:prstGeom>
        </p:spPr>
        <p:txBody>
          <a:bodyPr/>
          <a:lstStyle>
            <a:lvl1pPr defTabSz="514095">
              <a:defRPr sz="3256">
                <a:latin typeface="Helvetica Neue"/>
                <a:ea typeface="Helvetica Neue"/>
                <a:cs typeface="Helvetica Neue"/>
                <a:sym typeface="Helvetica Neue"/>
              </a:defRPr>
            </a:lvl1pPr>
          </a:lstStyle>
          <a:p>
            <a:pPr/>
            <a:r>
              <a:t>Amazon Aurora features a distributed, fault-tolerant, self-healing storage system that auto-scales up to 64TB per database instance. It delivers high performance and availability with up to 15 low-latency read replicas, point-in-time recovery, continuous backup to Amazon S3, and replication across three Availability Zones (AZs).</a:t>
            </a:r>
          </a:p>
        </p:txBody>
      </p:sp>
      <p:pic>
        <p:nvPicPr>
          <p:cNvPr id="261"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oday’s database world is an unhappy place for database administrators and software developer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Today’s database world is an unhappy place for database administrators and software developers</a:t>
            </a:r>
          </a:p>
        </p:txBody>
      </p:sp>
      <p:pic>
        <p:nvPicPr>
          <p:cNvPr id="264" name="v8s5DT-world-database-picture.png" descr="v8s5DT-world-database-picture.png"/>
          <p:cNvPicPr>
            <a:picLocks noChangeAspect="1"/>
          </p:cNvPicPr>
          <p:nvPr/>
        </p:nvPicPr>
        <p:blipFill>
          <a:blip r:embed="rId2">
            <a:extLst/>
          </a:blip>
          <a:stretch>
            <a:fillRect/>
          </a:stretch>
        </p:blipFill>
        <p:spPr>
          <a:xfrm>
            <a:off x="3962400" y="749300"/>
            <a:ext cx="5080000" cy="5080000"/>
          </a:xfrm>
          <a:prstGeom prst="rect">
            <a:avLst/>
          </a:prstGeom>
          <a:ln w="12700">
            <a:miter lim="400000"/>
          </a:ln>
        </p:spPr>
      </p:pic>
      <p:sp>
        <p:nvSpPr>
          <p:cNvPr id="265" name="You’re stuck between a rock and a hard pla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You’re stuck between a rock and a hard place!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63"/>
                                        </p:tgtEl>
                                        <p:attrNameLst>
                                          <p:attrName>style.visibility</p:attrName>
                                        </p:attrNameLst>
                                      </p:cBhvr>
                                      <p:to>
                                        <p:strVal val="visible"/>
                                      </p:to>
                                    </p:set>
                                    <p:anim calcmode="lin" valueType="num">
                                      <p:cBhvr>
                                        <p:cTn id="7" dur="1000" fill="hold"/>
                                        <p:tgtEl>
                                          <p:spTgt spid="263"/>
                                        </p:tgtEl>
                                        <p:attrNameLst>
                                          <p:attrName>ppt_x</p:attrName>
                                        </p:attrNameLst>
                                      </p:cBhvr>
                                      <p:tavLst>
                                        <p:tav tm="0">
                                          <p:val>
                                            <p:strVal val="0-#ppt_w/2"/>
                                          </p:val>
                                        </p:tav>
                                        <p:tav tm="100000">
                                          <p:val>
                                            <p:strVal val="#ppt_x"/>
                                          </p:val>
                                        </p:tav>
                                      </p:tavLst>
                                    </p:anim>
                                    <p:anim calcmode="lin" valueType="num">
                                      <p:cBhvr>
                                        <p:cTn id="8" dur="10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lt" backwards="0">
                                    <p:tmAbs val="0"/>
                                  </p:iterate>
                                  <p:childTnLst>
                                    <p:anim calcmode="lin" valueType="num">
                                      <p:cBhvr>
                                        <p:cTn id="12" dur="1000" fill="hold"/>
                                        <p:tgtEl>
                                          <p:spTgt spid="263"/>
                                        </p:tgtEl>
                                        <p:attrNameLst>
                                          <p:attrName>ppt_x</p:attrName>
                                        </p:attrNameLst>
                                      </p:cBhvr>
                                      <p:tavLst>
                                        <p:tav tm="0">
                                          <p:val>
                                            <p:strVal val="ppt_x"/>
                                          </p:val>
                                        </p:tav>
                                        <p:tav tm="100000">
                                          <p:val>
                                            <p:strVal val="1+ppt_w/2"/>
                                          </p:val>
                                        </p:tav>
                                      </p:tavLst>
                                    </p:anim>
                                    <p:anim calcmode="lin" valueType="num">
                                      <p:cBhvr>
                                        <p:cTn id="13" dur="1000" fill="hold"/>
                                        <p:tgtEl>
                                          <p:spTgt spid="263"/>
                                        </p:tgtEl>
                                        <p:attrNameLst>
                                          <p:attrName>ppt_y</p:attrName>
                                        </p:attrNameLst>
                                      </p:cBhvr>
                                      <p:tavLst>
                                        <p:tav tm="0">
                                          <p:val>
                                            <p:strVal val="ppt_y"/>
                                          </p:val>
                                        </p:tav>
                                        <p:tav tm="100000">
                                          <p:val>
                                            <p:strVal val="ppt_y"/>
                                          </p:val>
                                        </p:tav>
                                      </p:tavLst>
                                    </p:anim>
                                    <p:set>
                                      <p:cBhvr>
                                        <p:cTn id="14" fill="hold">
                                          <p:stCondLst>
                                            <p:cond delay="999"/>
                                          </p:stCondLst>
                                        </p:cTn>
                                        <p:tgtEl>
                                          <p:spTgt spid="263"/>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8" presetID="2" grpId="3" fill="hold">
                                  <p:stCondLst>
                                    <p:cond delay="0"/>
                                  </p:stCondLst>
                                  <p:iterate type="el" backwards="0">
                                    <p:tmAbs val="0"/>
                                  </p:iterate>
                                  <p:childTnLst>
                                    <p:set>
                                      <p:cBhvr>
                                        <p:cTn id="17" fill="hold"/>
                                        <p:tgtEl>
                                          <p:spTgt spid="265"/>
                                        </p:tgtEl>
                                        <p:attrNameLst>
                                          <p:attrName>style.visibility</p:attrName>
                                        </p:attrNameLst>
                                      </p:cBhvr>
                                      <p:to>
                                        <p:strVal val="visible"/>
                                      </p:to>
                                    </p:set>
                                    <p:anim calcmode="lin" valueType="num">
                                      <p:cBhvr>
                                        <p:cTn id="18" dur="1000" fill="hold"/>
                                        <p:tgtEl>
                                          <p:spTgt spid="265"/>
                                        </p:tgtEl>
                                        <p:attrNameLst>
                                          <p:attrName>ppt_x</p:attrName>
                                        </p:attrNameLst>
                                      </p:cBhvr>
                                      <p:tavLst>
                                        <p:tav tm="0">
                                          <p:val>
                                            <p:strVal val="0-#ppt_w/2"/>
                                          </p:val>
                                        </p:tav>
                                        <p:tav tm="100000">
                                          <p:val>
                                            <p:strVal val="#ppt_x"/>
                                          </p:val>
                                        </p:tav>
                                      </p:tavLst>
                                    </p:anim>
                                    <p:anim calcmode="lin" valueType="num">
                                      <p:cBhvr>
                                        <p:cTn id="19" dur="1000" fill="hold"/>
                                        <p:tgtEl>
                                          <p:spTgt spid="2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3" grpId="1"/>
      <p:bldP build="whole" bldLvl="1" animBg="1" rev="0" advAuto="0" spid="263" grpId="2"/>
      <p:bldP build="whole" bldLvl="1" animBg="1" rev="0" advAuto="0" spid="265"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Either you use databases that offer enterprise capabilities but cost a fortun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Either you use databases that offer enterprise capabilities but cost a fortune</a:t>
            </a:r>
          </a:p>
        </p:txBody>
      </p:sp>
      <p:pic>
        <p:nvPicPr>
          <p:cNvPr id="268"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sp>
        <p:nvSpPr>
          <p:cNvPr id="269" name="Or you use open-source databases that are difficult to scal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Or you use open-source databases that are difficult to scale</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67"/>
                                        </p:tgtEl>
                                        <p:attrNameLst>
                                          <p:attrName>style.visibility</p:attrName>
                                        </p:attrNameLst>
                                      </p:cBhvr>
                                      <p:to>
                                        <p:strVal val="visible"/>
                                      </p:to>
                                    </p:set>
                                    <p:anim calcmode="lin" valueType="num">
                                      <p:cBhvr>
                                        <p:cTn id="7" dur="1000" fill="hold"/>
                                        <p:tgtEl>
                                          <p:spTgt spid="267"/>
                                        </p:tgtEl>
                                        <p:attrNameLst>
                                          <p:attrName>ppt_w</p:attrName>
                                        </p:attrNameLst>
                                      </p:cBhvr>
                                      <p:tavLst>
                                        <p:tav tm="0" fmla="#ppt_w*sin(2.5*pi*$)">
                                          <p:val>
                                            <p:fltVal val="0"/>
                                          </p:val>
                                        </p:tav>
                                        <p:tav tm="100000">
                                          <p:val>
                                            <p:fltVal val="1"/>
                                          </p:val>
                                        </p:tav>
                                      </p:tavLst>
                                    </p:anim>
                                    <p:anim calcmode="lin" valueType="num">
                                      <p:cBhvr>
                                        <p:cTn id="8" dur="1000" fill="hold"/>
                                        <p:tgtEl>
                                          <p:spTgt spid="26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32" presetID="4" grpId="2" fill="hold">
                                  <p:stCondLst>
                                    <p:cond delay="0"/>
                                  </p:stCondLst>
                                  <p:iterate type="el" backwards="0">
                                    <p:tmAbs val="0"/>
                                  </p:iterate>
                                  <p:childTnLst>
                                    <p:animEffect filter="box(out)" transition="out">
                                      <p:cBhvr>
                                        <p:cTn id="12" dur="1000" fill="hold"/>
                                        <p:tgtEl>
                                          <p:spTgt spid="267"/>
                                        </p:tgtEl>
                                      </p:cBhvr>
                                    </p:animEffect>
                                    <p:set>
                                      <p:cBhvr>
                                        <p:cTn id="13" fill="hold">
                                          <p:stCondLst>
                                            <p:cond delay="999"/>
                                          </p:stCondLst>
                                        </p:cTn>
                                        <p:tgtEl>
                                          <p:spTgt spid="267"/>
                                        </p:tgtEl>
                                        <p:attrNameLst>
                                          <p:attrName>style.visibility</p:attrName>
                                        </p:attrNameLst>
                                      </p:cBhvr>
                                      <p:to>
                                        <p:strVal val="hidden"/>
                                      </p:to>
                                    </p:set>
                                  </p:childTnLst>
                                </p:cTn>
                              </p:par>
                            </p:childTnLst>
                          </p:cTn>
                        </p:par>
                        <p:par>
                          <p:cTn id="14" fill="hold">
                            <p:stCondLst>
                              <p:cond delay="1000"/>
                            </p:stCondLst>
                            <p:childTnLst>
                              <p:par>
                                <p:cTn id="15" presetClass="entr" nodeType="afterEffect" presetSubtype="10" presetID="19" grpId="3" fill="hold">
                                  <p:stCondLst>
                                    <p:cond delay="0"/>
                                  </p:stCondLst>
                                  <p:iterate type="el" backwards="0">
                                    <p:tmAbs val="0"/>
                                  </p:iterate>
                                  <p:childTnLst>
                                    <p:set>
                                      <p:cBhvr>
                                        <p:cTn id="16" fill="hold"/>
                                        <p:tgtEl>
                                          <p:spTgt spid="269"/>
                                        </p:tgtEl>
                                        <p:attrNameLst>
                                          <p:attrName>style.visibility</p:attrName>
                                        </p:attrNameLst>
                                      </p:cBhvr>
                                      <p:to>
                                        <p:strVal val="visible"/>
                                      </p:to>
                                    </p:set>
                                    <p:anim calcmode="lin" valueType="num">
                                      <p:cBhvr>
                                        <p:cTn id="17" dur="1000" fill="hold"/>
                                        <p:tgtEl>
                                          <p:spTgt spid="269"/>
                                        </p:tgtEl>
                                        <p:attrNameLst>
                                          <p:attrName>ppt_w</p:attrName>
                                        </p:attrNameLst>
                                      </p:cBhvr>
                                      <p:tavLst>
                                        <p:tav tm="0" fmla="#ppt_w*sin(2.5*pi*$)">
                                          <p:val>
                                            <p:fltVal val="0"/>
                                          </p:val>
                                        </p:tav>
                                        <p:tav tm="100000">
                                          <p:val>
                                            <p:fltVal val="1"/>
                                          </p:val>
                                        </p:tav>
                                      </p:tavLst>
                                    </p:anim>
                                    <p:anim calcmode="lin" valueType="num">
                                      <p:cBhvr>
                                        <p:cTn id="18" dur="1000" fill="hold"/>
                                        <p:tgtEl>
                                          <p:spTgt spid="2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7" grpId="1"/>
      <p:bldP build="whole" bldLvl="1" animBg="1" rev="0" advAuto="0" spid="267" grpId="2"/>
      <p:bldP build="whole" bldLvl="1" animBg="1" rev="0" advAuto="0" spid="269" grpId="3"/>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Free yourself and get the performance and availability of commercial databases with the low cost and flexibility of open source databases with Amazon Auror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Free yourself and get the performance and availability of commercial databases with the low cost and flexibility of open source databases with Amazon Aurora</a:t>
            </a:r>
          </a:p>
        </p:txBody>
      </p:sp>
      <p:pic>
        <p:nvPicPr>
          <p:cNvPr id="272"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pic>
        <p:nvPicPr>
          <p:cNvPr id="273" name="canva-speedometer-vector-MACRgisx484.png" descr="canva-speedometer-vector-MACRgisx484.png"/>
          <p:cNvPicPr>
            <a:picLocks noChangeAspect="1"/>
          </p:cNvPicPr>
          <p:nvPr/>
        </p:nvPicPr>
        <p:blipFill>
          <a:blip r:embed="rId3">
            <a:extLst/>
          </a:blip>
          <a:stretch>
            <a:fillRect/>
          </a:stretch>
        </p:blipFill>
        <p:spPr>
          <a:xfrm>
            <a:off x="370185" y="1244600"/>
            <a:ext cx="4089401" cy="4089400"/>
          </a:xfrm>
          <a:prstGeom prst="rect">
            <a:avLst/>
          </a:prstGeom>
          <a:ln w="12700">
            <a:miter lim="400000"/>
          </a:ln>
        </p:spPr>
      </p:pic>
      <p:pic>
        <p:nvPicPr>
          <p:cNvPr id="274" name="Availability_Symbol-icon_FIX_24-7ver.png" descr="Availability_Symbol-icon_FIX_24-7ver.png"/>
          <p:cNvPicPr>
            <a:picLocks noChangeAspect="1"/>
          </p:cNvPicPr>
          <p:nvPr/>
        </p:nvPicPr>
        <p:blipFill>
          <a:blip r:embed="rId4">
            <a:extLst/>
          </a:blip>
          <a:stretch>
            <a:fillRect/>
          </a:stretch>
        </p:blipFill>
        <p:spPr>
          <a:xfrm>
            <a:off x="8529984" y="1244600"/>
            <a:ext cx="4089401" cy="4089400"/>
          </a:xfrm>
          <a:prstGeom prst="rect">
            <a:avLst/>
          </a:prstGeom>
          <a:ln w="12700">
            <a:miter lim="400000"/>
          </a:ln>
        </p:spPr>
      </p:pic>
      <p:pic>
        <p:nvPicPr>
          <p:cNvPr id="275" name="Reduce_Cost_Low_Price-512.png" descr="Reduce_Cost_Low_Price-512.png"/>
          <p:cNvPicPr>
            <a:picLocks noChangeAspect="1"/>
          </p:cNvPicPr>
          <p:nvPr/>
        </p:nvPicPr>
        <p:blipFill>
          <a:blip r:embed="rId5">
            <a:extLst/>
          </a:blip>
          <a:stretch>
            <a:fillRect/>
          </a:stretch>
        </p:blipFill>
        <p:spPr>
          <a:xfrm>
            <a:off x="5549900" y="3924300"/>
            <a:ext cx="1905000" cy="1905000"/>
          </a:xfrm>
          <a:prstGeom prst="rect">
            <a:avLst/>
          </a:prstGeom>
          <a:ln w="12700">
            <a:miter lim="400000"/>
          </a:ln>
        </p:spPr>
      </p:pic>
      <p:sp>
        <p:nvSpPr>
          <p:cNvPr id="276" name="A relational database built for the cloud  - Aurora is MySQL and PostgreSQL compatible, making it an easy choice for your new or existing appl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 relational database built for the cloud  - Aurora is MySQL and PostgreSQL compatible, making it an easy choice for your new or existing applications</a:t>
            </a:r>
          </a:p>
        </p:txBody>
      </p:sp>
      <p:pic>
        <p:nvPicPr>
          <p:cNvPr id="277" name="1200px-MySQL.svg.png" descr="1200px-MySQL.svg.png"/>
          <p:cNvPicPr>
            <a:picLocks noChangeAspect="1"/>
          </p:cNvPicPr>
          <p:nvPr/>
        </p:nvPicPr>
        <p:blipFill>
          <a:blip r:embed="rId6">
            <a:extLst/>
          </a:blip>
          <a:stretch>
            <a:fillRect/>
          </a:stretch>
        </p:blipFill>
        <p:spPr>
          <a:xfrm>
            <a:off x="700385" y="2404903"/>
            <a:ext cx="3429001" cy="1768794"/>
          </a:xfrm>
          <a:prstGeom prst="rect">
            <a:avLst/>
          </a:prstGeom>
          <a:ln w="12700">
            <a:miter lim="400000"/>
          </a:ln>
        </p:spPr>
      </p:pic>
      <p:pic>
        <p:nvPicPr>
          <p:cNvPr id="278" name="postgresql.png" descr="postgresql.png"/>
          <p:cNvPicPr>
            <a:picLocks noChangeAspect="1"/>
          </p:cNvPicPr>
          <p:nvPr/>
        </p:nvPicPr>
        <p:blipFill>
          <a:blip r:embed="rId7">
            <a:extLst/>
          </a:blip>
          <a:stretch>
            <a:fillRect/>
          </a:stretch>
        </p:blipFill>
        <p:spPr>
          <a:xfrm>
            <a:off x="8875414" y="2406650"/>
            <a:ext cx="3429001" cy="1765300"/>
          </a:xfrm>
          <a:prstGeom prst="rect">
            <a:avLst/>
          </a:prstGeom>
          <a:ln w="12700">
            <a:miter lim="400000"/>
          </a:ln>
        </p:spPr>
      </p:pic>
      <p:sp>
        <p:nvSpPr>
          <p:cNvPr id="279" name="It’s up to 5 times faster than MySQL and up to 3 times faster than PostgreSQL and scales automatically to keep up with your appl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It’s up to 5 times faster than MySQL and up to 3 times faster than PostgreSQL and scales automatically to keep up with your applications</a:t>
            </a:r>
          </a:p>
        </p:txBody>
      </p:sp>
      <p:sp>
        <p:nvSpPr>
          <p:cNvPr id="280" name="Aurora makes 6 copies of your data distributed across multiple locations and continuously backs it up to Amazon S3, so your data is safe !"/>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makes 6 copies of your data distributed across multiple locations and continuously backs it up to Amazon S3, so your data is safe !</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273"/>
                                        </p:tgtEl>
                                        <p:attrNameLst>
                                          <p:attrName>style.visibility</p:attrName>
                                        </p:attrNameLst>
                                      </p:cBhvr>
                                      <p:to>
                                        <p:strVal val="visible"/>
                                      </p:to>
                                    </p:set>
                                    <p:anim calcmode="lin" valueType="num">
                                      <p:cBhvr>
                                        <p:cTn id="7" dur="1000" fill="hold"/>
                                        <p:tgtEl>
                                          <p:spTgt spid="273"/>
                                        </p:tgtEl>
                                        <p:attrNameLst>
                                          <p:attrName>ppt_w</p:attrName>
                                        </p:attrNameLst>
                                      </p:cBhvr>
                                      <p:tavLst>
                                        <p:tav tm="0">
                                          <p:val>
                                            <p:fltVal val="0"/>
                                          </p:val>
                                        </p:tav>
                                        <p:tav tm="100000">
                                          <p:val>
                                            <p:strVal val="#ppt_w"/>
                                          </p:val>
                                        </p:tav>
                                      </p:tavLst>
                                    </p:anim>
                                    <p:anim calcmode="lin" valueType="num">
                                      <p:cBhvr>
                                        <p:cTn id="8" dur="1000" fill="hold"/>
                                        <p:tgtEl>
                                          <p:spTgt spid="273"/>
                                        </p:tgtEl>
                                        <p:attrNameLst>
                                          <p:attrName>ppt_h</p:attrName>
                                        </p:attrNameLst>
                                      </p:cBhvr>
                                      <p:tavLst>
                                        <p:tav tm="0">
                                          <p:val>
                                            <p:fltVal val="0"/>
                                          </p:val>
                                        </p:tav>
                                        <p:tav tm="100000">
                                          <p:val>
                                            <p:strVal val="#ppt_h"/>
                                          </p:val>
                                        </p:tav>
                                      </p:tavLst>
                                    </p:anim>
                                    <p:anim calcmode="lin" valueType="num">
                                      <p:cBhvr>
                                        <p:cTn id="9" dur="1000" fill="hold"/>
                                        <p:tgtEl>
                                          <p:spTgt spid="27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7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Class="entr" nodeType="afterEffect" presetSubtype="9" presetID="15" grpId="2" fill="hold">
                                  <p:stCondLst>
                                    <p:cond delay="0"/>
                                  </p:stCondLst>
                                  <p:iterate type="el" backwards="0">
                                    <p:tmAbs val="0"/>
                                  </p:iterate>
                                  <p:childTnLst>
                                    <p:set>
                                      <p:cBhvr>
                                        <p:cTn id="13" fill="hold"/>
                                        <p:tgtEl>
                                          <p:spTgt spid="274"/>
                                        </p:tgtEl>
                                        <p:attrNameLst>
                                          <p:attrName>style.visibility</p:attrName>
                                        </p:attrNameLst>
                                      </p:cBhvr>
                                      <p:to>
                                        <p:strVal val="visible"/>
                                      </p:to>
                                    </p:set>
                                    <p:anim calcmode="lin" valueType="num">
                                      <p:cBhvr>
                                        <p:cTn id="14" dur="1000" fill="hold"/>
                                        <p:tgtEl>
                                          <p:spTgt spid="274"/>
                                        </p:tgtEl>
                                        <p:attrNameLst>
                                          <p:attrName>ppt_w</p:attrName>
                                        </p:attrNameLst>
                                      </p:cBhvr>
                                      <p:tavLst>
                                        <p:tav tm="0">
                                          <p:val>
                                            <p:fltVal val="0"/>
                                          </p:val>
                                        </p:tav>
                                        <p:tav tm="100000">
                                          <p:val>
                                            <p:strVal val="#ppt_w"/>
                                          </p:val>
                                        </p:tav>
                                      </p:tavLst>
                                    </p:anim>
                                    <p:anim calcmode="lin" valueType="num">
                                      <p:cBhvr>
                                        <p:cTn id="15" dur="1000" fill="hold"/>
                                        <p:tgtEl>
                                          <p:spTgt spid="274"/>
                                        </p:tgtEl>
                                        <p:attrNameLst>
                                          <p:attrName>ppt_h</p:attrName>
                                        </p:attrNameLst>
                                      </p:cBhvr>
                                      <p:tavLst>
                                        <p:tav tm="0">
                                          <p:val>
                                            <p:fltVal val="0"/>
                                          </p:val>
                                        </p:tav>
                                        <p:tav tm="100000">
                                          <p:val>
                                            <p:strVal val="#ppt_h"/>
                                          </p:val>
                                        </p:tav>
                                      </p:tavLst>
                                    </p:anim>
                                    <p:anim calcmode="lin" valueType="num">
                                      <p:cBhvr>
                                        <p:cTn id="16" dur="1000" fill="hold"/>
                                        <p:tgtEl>
                                          <p:spTgt spid="274"/>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274"/>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Class="entr" nodeType="afterEffect" presetSubtype="9" presetID="15" grpId="3" fill="hold">
                                  <p:stCondLst>
                                    <p:cond delay="0"/>
                                  </p:stCondLst>
                                  <p:iterate type="el" backwards="0">
                                    <p:tmAbs val="0"/>
                                  </p:iterate>
                                  <p:childTnLst>
                                    <p:set>
                                      <p:cBhvr>
                                        <p:cTn id="20" fill="hold"/>
                                        <p:tgtEl>
                                          <p:spTgt spid="275"/>
                                        </p:tgtEl>
                                        <p:attrNameLst>
                                          <p:attrName>style.visibility</p:attrName>
                                        </p:attrNameLst>
                                      </p:cBhvr>
                                      <p:to>
                                        <p:strVal val="visible"/>
                                      </p:to>
                                    </p:set>
                                    <p:anim calcmode="lin" valueType="num">
                                      <p:cBhvr>
                                        <p:cTn id="21" dur="1000" fill="hold"/>
                                        <p:tgtEl>
                                          <p:spTgt spid="275"/>
                                        </p:tgtEl>
                                        <p:attrNameLst>
                                          <p:attrName>ppt_w</p:attrName>
                                        </p:attrNameLst>
                                      </p:cBhvr>
                                      <p:tavLst>
                                        <p:tav tm="0">
                                          <p:val>
                                            <p:fltVal val="0"/>
                                          </p:val>
                                        </p:tav>
                                        <p:tav tm="100000">
                                          <p:val>
                                            <p:strVal val="#ppt_w"/>
                                          </p:val>
                                        </p:tav>
                                      </p:tavLst>
                                    </p:anim>
                                    <p:anim calcmode="lin" valueType="num">
                                      <p:cBhvr>
                                        <p:cTn id="22" dur="1000" fill="hold"/>
                                        <p:tgtEl>
                                          <p:spTgt spid="275"/>
                                        </p:tgtEl>
                                        <p:attrNameLst>
                                          <p:attrName>ppt_h</p:attrName>
                                        </p:attrNameLst>
                                      </p:cBhvr>
                                      <p:tavLst>
                                        <p:tav tm="0">
                                          <p:val>
                                            <p:fltVal val="0"/>
                                          </p:val>
                                        </p:tav>
                                        <p:tav tm="100000">
                                          <p:val>
                                            <p:strVal val="#ppt_h"/>
                                          </p:val>
                                        </p:tav>
                                      </p:tavLst>
                                    </p:anim>
                                    <p:anim calcmode="lin" valueType="num">
                                      <p:cBhvr>
                                        <p:cTn id="23" dur="1000" fill="hold"/>
                                        <p:tgtEl>
                                          <p:spTgt spid="275"/>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75"/>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Class="entr" nodeType="afterEffect" presetSubtype="9" presetID="15" grpId="4" fill="hold">
                                  <p:stCondLst>
                                    <p:cond delay="0"/>
                                  </p:stCondLst>
                                  <p:iterate type="el" backwards="0">
                                    <p:tmAbs val="0"/>
                                  </p:iterate>
                                  <p:childTnLst>
                                    <p:set>
                                      <p:cBhvr>
                                        <p:cTn id="27" fill="hold"/>
                                        <p:tgtEl>
                                          <p:spTgt spid="271"/>
                                        </p:tgtEl>
                                        <p:attrNameLst>
                                          <p:attrName>style.visibility</p:attrName>
                                        </p:attrNameLst>
                                      </p:cBhvr>
                                      <p:to>
                                        <p:strVal val="visible"/>
                                      </p:to>
                                    </p:set>
                                    <p:anim calcmode="lin" valueType="num">
                                      <p:cBhvr>
                                        <p:cTn id="28" dur="1000" fill="hold"/>
                                        <p:tgtEl>
                                          <p:spTgt spid="271"/>
                                        </p:tgtEl>
                                        <p:attrNameLst>
                                          <p:attrName>ppt_w</p:attrName>
                                        </p:attrNameLst>
                                      </p:cBhvr>
                                      <p:tavLst>
                                        <p:tav tm="0">
                                          <p:val>
                                            <p:fltVal val="0"/>
                                          </p:val>
                                        </p:tav>
                                        <p:tav tm="100000">
                                          <p:val>
                                            <p:strVal val="#ppt_w"/>
                                          </p:val>
                                        </p:tav>
                                      </p:tavLst>
                                    </p:anim>
                                    <p:anim calcmode="lin" valueType="num">
                                      <p:cBhvr>
                                        <p:cTn id="29" dur="1000" fill="hold"/>
                                        <p:tgtEl>
                                          <p:spTgt spid="271"/>
                                        </p:tgtEl>
                                        <p:attrNameLst>
                                          <p:attrName>ppt_h</p:attrName>
                                        </p:attrNameLst>
                                      </p:cBhvr>
                                      <p:tavLst>
                                        <p:tav tm="0">
                                          <p:val>
                                            <p:fltVal val="0"/>
                                          </p:val>
                                        </p:tav>
                                        <p:tav tm="100000">
                                          <p:val>
                                            <p:strVal val="#ppt_h"/>
                                          </p:val>
                                        </p:tav>
                                      </p:tavLst>
                                    </p:anim>
                                    <p:anim calcmode="lin" valueType="num">
                                      <p:cBhvr>
                                        <p:cTn id="30" dur="1000" fill="hold"/>
                                        <p:tgtEl>
                                          <p:spTgt spid="271"/>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27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2" fill="hold">
                      <p:stCondLst>
                        <p:cond delay="indefinite"/>
                      </p:stCondLst>
                      <p:childTnLst>
                        <p:par>
                          <p:cTn id="33" fill="hold">
                            <p:stCondLst>
                              <p:cond delay="0"/>
                            </p:stCondLst>
                            <p:childTnLst>
                              <p:par>
                                <p:cTn id="34" presetClass="exit" nodeType="clickEffect" presetSubtype="2" presetID="2" grpId="5" fill="hold">
                                  <p:stCondLst>
                                    <p:cond delay="0"/>
                                  </p:stCondLst>
                                  <p:iterate type="el" backwards="0">
                                    <p:tmAbs val="0"/>
                                  </p:iterate>
                                  <p:childTnLst>
                                    <p:anim calcmode="lin" valueType="num">
                                      <p:cBhvr>
                                        <p:cTn id="35" dur="1000" fill="hold"/>
                                        <p:tgtEl>
                                          <p:spTgt spid="273"/>
                                        </p:tgtEl>
                                        <p:attrNameLst>
                                          <p:attrName>ppt_x</p:attrName>
                                        </p:attrNameLst>
                                      </p:cBhvr>
                                      <p:tavLst>
                                        <p:tav tm="0">
                                          <p:val>
                                            <p:strVal val="ppt_x"/>
                                          </p:val>
                                        </p:tav>
                                        <p:tav tm="100000">
                                          <p:val>
                                            <p:strVal val="1+ppt_w/2"/>
                                          </p:val>
                                        </p:tav>
                                      </p:tavLst>
                                    </p:anim>
                                    <p:anim calcmode="lin" valueType="num">
                                      <p:cBhvr>
                                        <p:cTn id="36" dur="1000" fill="hold"/>
                                        <p:tgtEl>
                                          <p:spTgt spid="273"/>
                                        </p:tgtEl>
                                        <p:attrNameLst>
                                          <p:attrName>ppt_y</p:attrName>
                                        </p:attrNameLst>
                                      </p:cBhvr>
                                      <p:tavLst>
                                        <p:tav tm="0">
                                          <p:val>
                                            <p:strVal val="ppt_y"/>
                                          </p:val>
                                        </p:tav>
                                        <p:tav tm="100000">
                                          <p:val>
                                            <p:strVal val="ppt_y"/>
                                          </p:val>
                                        </p:tav>
                                      </p:tavLst>
                                    </p:anim>
                                    <p:set>
                                      <p:cBhvr>
                                        <p:cTn id="37" fill="hold">
                                          <p:stCondLst>
                                            <p:cond delay="999"/>
                                          </p:stCondLst>
                                        </p:cTn>
                                        <p:tgtEl>
                                          <p:spTgt spid="273"/>
                                        </p:tgtEl>
                                        <p:attrNameLst>
                                          <p:attrName>style.visibility</p:attrName>
                                        </p:attrNameLst>
                                      </p:cBhvr>
                                      <p:to>
                                        <p:strVal val="hidden"/>
                                      </p:to>
                                    </p:set>
                                  </p:childTnLst>
                                </p:cTn>
                              </p:par>
                            </p:childTnLst>
                          </p:cTn>
                        </p:par>
                        <p:par>
                          <p:cTn id="38" fill="hold">
                            <p:stCondLst>
                              <p:cond delay="1000"/>
                            </p:stCondLst>
                            <p:childTnLst>
                              <p:par>
                                <p:cTn id="39" presetClass="exit" nodeType="afterEffect" presetSubtype="2" presetID="2" grpId="6" fill="hold">
                                  <p:stCondLst>
                                    <p:cond delay="0"/>
                                  </p:stCondLst>
                                  <p:iterate type="el" backwards="0">
                                    <p:tmAbs val="0"/>
                                  </p:iterate>
                                  <p:childTnLst>
                                    <p:anim calcmode="lin" valueType="num">
                                      <p:cBhvr>
                                        <p:cTn id="40" dur="1000" fill="hold"/>
                                        <p:tgtEl>
                                          <p:spTgt spid="274"/>
                                        </p:tgtEl>
                                        <p:attrNameLst>
                                          <p:attrName>ppt_x</p:attrName>
                                        </p:attrNameLst>
                                      </p:cBhvr>
                                      <p:tavLst>
                                        <p:tav tm="0">
                                          <p:val>
                                            <p:strVal val="ppt_x"/>
                                          </p:val>
                                        </p:tav>
                                        <p:tav tm="100000">
                                          <p:val>
                                            <p:strVal val="1+ppt_w/2"/>
                                          </p:val>
                                        </p:tav>
                                      </p:tavLst>
                                    </p:anim>
                                    <p:anim calcmode="lin" valueType="num">
                                      <p:cBhvr>
                                        <p:cTn id="41" dur="1000" fill="hold"/>
                                        <p:tgtEl>
                                          <p:spTgt spid="274"/>
                                        </p:tgtEl>
                                        <p:attrNameLst>
                                          <p:attrName>ppt_y</p:attrName>
                                        </p:attrNameLst>
                                      </p:cBhvr>
                                      <p:tavLst>
                                        <p:tav tm="0">
                                          <p:val>
                                            <p:strVal val="ppt_y"/>
                                          </p:val>
                                        </p:tav>
                                        <p:tav tm="100000">
                                          <p:val>
                                            <p:strVal val="ppt_y"/>
                                          </p:val>
                                        </p:tav>
                                      </p:tavLst>
                                    </p:anim>
                                    <p:set>
                                      <p:cBhvr>
                                        <p:cTn id="42" fill="hold">
                                          <p:stCondLst>
                                            <p:cond delay="999"/>
                                          </p:stCondLst>
                                        </p:cTn>
                                        <p:tgtEl>
                                          <p:spTgt spid="274"/>
                                        </p:tgtEl>
                                        <p:attrNameLst>
                                          <p:attrName>style.visibility</p:attrName>
                                        </p:attrNameLst>
                                      </p:cBhvr>
                                      <p:to>
                                        <p:strVal val="hidden"/>
                                      </p:to>
                                    </p:set>
                                  </p:childTnLst>
                                </p:cTn>
                              </p:par>
                            </p:childTnLst>
                          </p:cTn>
                        </p:par>
                        <p:par>
                          <p:cTn id="43" fill="hold">
                            <p:stCondLst>
                              <p:cond delay="2000"/>
                            </p:stCondLst>
                            <p:childTnLst>
                              <p:par>
                                <p:cTn id="44" presetClass="exit" nodeType="afterEffect" presetSubtype="2" presetID="2" grpId="7" fill="hold">
                                  <p:stCondLst>
                                    <p:cond delay="0"/>
                                  </p:stCondLst>
                                  <p:iterate type="el" backwards="0">
                                    <p:tmAbs val="0"/>
                                  </p:iterate>
                                  <p:childTnLst>
                                    <p:anim calcmode="lin" valueType="num">
                                      <p:cBhvr>
                                        <p:cTn id="45" dur="1000" fill="hold"/>
                                        <p:tgtEl>
                                          <p:spTgt spid="275"/>
                                        </p:tgtEl>
                                        <p:attrNameLst>
                                          <p:attrName>ppt_x</p:attrName>
                                        </p:attrNameLst>
                                      </p:cBhvr>
                                      <p:tavLst>
                                        <p:tav tm="0">
                                          <p:val>
                                            <p:strVal val="ppt_x"/>
                                          </p:val>
                                        </p:tav>
                                        <p:tav tm="100000">
                                          <p:val>
                                            <p:strVal val="1+ppt_w/2"/>
                                          </p:val>
                                        </p:tav>
                                      </p:tavLst>
                                    </p:anim>
                                    <p:anim calcmode="lin" valueType="num">
                                      <p:cBhvr>
                                        <p:cTn id="46" dur="1000" fill="hold"/>
                                        <p:tgtEl>
                                          <p:spTgt spid="275"/>
                                        </p:tgtEl>
                                        <p:attrNameLst>
                                          <p:attrName>ppt_y</p:attrName>
                                        </p:attrNameLst>
                                      </p:cBhvr>
                                      <p:tavLst>
                                        <p:tav tm="0">
                                          <p:val>
                                            <p:strVal val="ppt_y"/>
                                          </p:val>
                                        </p:tav>
                                        <p:tav tm="100000">
                                          <p:val>
                                            <p:strVal val="ppt_y"/>
                                          </p:val>
                                        </p:tav>
                                      </p:tavLst>
                                    </p:anim>
                                    <p:set>
                                      <p:cBhvr>
                                        <p:cTn id="47" fill="hold">
                                          <p:stCondLst>
                                            <p:cond delay="999"/>
                                          </p:stCondLst>
                                        </p:cTn>
                                        <p:tgtEl>
                                          <p:spTgt spid="275"/>
                                        </p:tgtEl>
                                        <p:attrNameLst>
                                          <p:attrName>style.visibility</p:attrName>
                                        </p:attrNameLst>
                                      </p:cBhvr>
                                      <p:to>
                                        <p:strVal val="hidden"/>
                                      </p:to>
                                    </p:set>
                                  </p:childTnLst>
                                </p:cTn>
                              </p:par>
                            </p:childTnLst>
                          </p:cTn>
                        </p:par>
                        <p:par>
                          <p:cTn id="48" fill="hold">
                            <p:stCondLst>
                              <p:cond delay="3000"/>
                            </p:stCondLst>
                            <p:childTnLst>
                              <p:par>
                                <p:cTn id="49" presetClass="exit" nodeType="afterEffect" presetSubtype="2" presetID="2" grpId="8" fill="hold">
                                  <p:stCondLst>
                                    <p:cond delay="0"/>
                                  </p:stCondLst>
                                  <p:iterate type="el" backwards="0">
                                    <p:tmAbs val="0"/>
                                  </p:iterate>
                                  <p:childTnLst>
                                    <p:anim calcmode="lin" valueType="num">
                                      <p:cBhvr>
                                        <p:cTn id="50" dur="1000" fill="hold"/>
                                        <p:tgtEl>
                                          <p:spTgt spid="271"/>
                                        </p:tgtEl>
                                        <p:attrNameLst>
                                          <p:attrName>ppt_x</p:attrName>
                                        </p:attrNameLst>
                                      </p:cBhvr>
                                      <p:tavLst>
                                        <p:tav tm="0">
                                          <p:val>
                                            <p:strVal val="ppt_x"/>
                                          </p:val>
                                        </p:tav>
                                        <p:tav tm="100000">
                                          <p:val>
                                            <p:strVal val="1+ppt_w/2"/>
                                          </p:val>
                                        </p:tav>
                                      </p:tavLst>
                                    </p:anim>
                                    <p:anim calcmode="lin" valueType="num">
                                      <p:cBhvr>
                                        <p:cTn id="51" dur="1000" fill="hold"/>
                                        <p:tgtEl>
                                          <p:spTgt spid="271"/>
                                        </p:tgtEl>
                                        <p:attrNameLst>
                                          <p:attrName>ppt_y</p:attrName>
                                        </p:attrNameLst>
                                      </p:cBhvr>
                                      <p:tavLst>
                                        <p:tav tm="0">
                                          <p:val>
                                            <p:strVal val="ppt_y"/>
                                          </p:val>
                                        </p:tav>
                                        <p:tav tm="100000">
                                          <p:val>
                                            <p:strVal val="ppt_y"/>
                                          </p:val>
                                        </p:tav>
                                      </p:tavLst>
                                    </p:anim>
                                    <p:set>
                                      <p:cBhvr>
                                        <p:cTn id="52" fill="hold">
                                          <p:stCondLst>
                                            <p:cond delay="999"/>
                                          </p:stCondLst>
                                        </p:cTn>
                                        <p:tgtEl>
                                          <p:spTgt spid="271"/>
                                        </p:tgtEl>
                                        <p:attrNameLst>
                                          <p:attrName>style.visibility</p:attrName>
                                        </p:attrNameLst>
                                      </p:cBhvr>
                                      <p:to>
                                        <p:strVal val="hidden"/>
                                      </p:to>
                                    </p:set>
                                  </p:childTnLst>
                                </p:cTn>
                              </p:par>
                            </p:childTnLst>
                          </p:cTn>
                        </p:par>
                        <p:par>
                          <p:cTn id="53" fill="hold">
                            <p:stCondLst>
                              <p:cond delay="4000"/>
                            </p:stCondLst>
                            <p:childTnLst>
                              <p:par>
                                <p:cTn id="54" presetClass="entr" nodeType="afterEffect" presetSubtype="9" presetID="15" grpId="9" fill="hold">
                                  <p:stCondLst>
                                    <p:cond delay="0"/>
                                  </p:stCondLst>
                                  <p:iterate type="el" backwards="0">
                                    <p:tmAbs val="0"/>
                                  </p:iterate>
                                  <p:childTnLst>
                                    <p:set>
                                      <p:cBhvr>
                                        <p:cTn id="55" fill="hold"/>
                                        <p:tgtEl>
                                          <p:spTgt spid="277"/>
                                        </p:tgtEl>
                                        <p:attrNameLst>
                                          <p:attrName>style.visibility</p:attrName>
                                        </p:attrNameLst>
                                      </p:cBhvr>
                                      <p:to>
                                        <p:strVal val="visible"/>
                                      </p:to>
                                    </p:set>
                                    <p:anim calcmode="lin" valueType="num">
                                      <p:cBhvr>
                                        <p:cTn id="56" dur="1000" fill="hold"/>
                                        <p:tgtEl>
                                          <p:spTgt spid="277"/>
                                        </p:tgtEl>
                                        <p:attrNameLst>
                                          <p:attrName>ppt_w</p:attrName>
                                        </p:attrNameLst>
                                      </p:cBhvr>
                                      <p:tavLst>
                                        <p:tav tm="0">
                                          <p:val>
                                            <p:fltVal val="0"/>
                                          </p:val>
                                        </p:tav>
                                        <p:tav tm="100000">
                                          <p:val>
                                            <p:strVal val="#ppt_w"/>
                                          </p:val>
                                        </p:tav>
                                      </p:tavLst>
                                    </p:anim>
                                    <p:anim calcmode="lin" valueType="num">
                                      <p:cBhvr>
                                        <p:cTn id="57" dur="1000" fill="hold"/>
                                        <p:tgtEl>
                                          <p:spTgt spid="277"/>
                                        </p:tgtEl>
                                        <p:attrNameLst>
                                          <p:attrName>ppt_h</p:attrName>
                                        </p:attrNameLst>
                                      </p:cBhvr>
                                      <p:tavLst>
                                        <p:tav tm="0">
                                          <p:val>
                                            <p:fltVal val="0"/>
                                          </p:val>
                                        </p:tav>
                                        <p:tav tm="100000">
                                          <p:val>
                                            <p:strVal val="#ppt_h"/>
                                          </p:val>
                                        </p:tav>
                                      </p:tavLst>
                                    </p:anim>
                                    <p:anim calcmode="lin" valueType="num">
                                      <p:cBhvr>
                                        <p:cTn id="58" dur="1000" fill="hold"/>
                                        <p:tgtEl>
                                          <p:spTgt spid="277"/>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277"/>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5000"/>
                            </p:stCondLst>
                            <p:childTnLst>
                              <p:par>
                                <p:cTn id="61" presetClass="entr" nodeType="afterEffect" presetSubtype="9" presetID="15" grpId="10" fill="hold">
                                  <p:stCondLst>
                                    <p:cond delay="0"/>
                                  </p:stCondLst>
                                  <p:iterate type="el" backwards="0">
                                    <p:tmAbs val="0"/>
                                  </p:iterate>
                                  <p:childTnLst>
                                    <p:set>
                                      <p:cBhvr>
                                        <p:cTn id="62" fill="hold"/>
                                        <p:tgtEl>
                                          <p:spTgt spid="278"/>
                                        </p:tgtEl>
                                        <p:attrNameLst>
                                          <p:attrName>style.visibility</p:attrName>
                                        </p:attrNameLst>
                                      </p:cBhvr>
                                      <p:to>
                                        <p:strVal val="visible"/>
                                      </p:to>
                                    </p:set>
                                    <p:anim calcmode="lin" valueType="num">
                                      <p:cBhvr>
                                        <p:cTn id="63" dur="1000" fill="hold"/>
                                        <p:tgtEl>
                                          <p:spTgt spid="278"/>
                                        </p:tgtEl>
                                        <p:attrNameLst>
                                          <p:attrName>ppt_w</p:attrName>
                                        </p:attrNameLst>
                                      </p:cBhvr>
                                      <p:tavLst>
                                        <p:tav tm="0">
                                          <p:val>
                                            <p:fltVal val="0"/>
                                          </p:val>
                                        </p:tav>
                                        <p:tav tm="100000">
                                          <p:val>
                                            <p:strVal val="#ppt_w"/>
                                          </p:val>
                                        </p:tav>
                                      </p:tavLst>
                                    </p:anim>
                                    <p:anim calcmode="lin" valueType="num">
                                      <p:cBhvr>
                                        <p:cTn id="64" dur="1000" fill="hold"/>
                                        <p:tgtEl>
                                          <p:spTgt spid="278"/>
                                        </p:tgtEl>
                                        <p:attrNameLst>
                                          <p:attrName>ppt_h</p:attrName>
                                        </p:attrNameLst>
                                      </p:cBhvr>
                                      <p:tavLst>
                                        <p:tav tm="0">
                                          <p:val>
                                            <p:fltVal val="0"/>
                                          </p:val>
                                        </p:tav>
                                        <p:tav tm="100000">
                                          <p:val>
                                            <p:strVal val="#ppt_h"/>
                                          </p:val>
                                        </p:tav>
                                      </p:tavLst>
                                    </p:anim>
                                    <p:anim calcmode="lin" valueType="num">
                                      <p:cBhvr>
                                        <p:cTn id="65" dur="1000" fill="hold"/>
                                        <p:tgtEl>
                                          <p:spTgt spid="278"/>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278"/>
                                        </p:tgtEl>
                                        <p:attrNameLst>
                                          <p:attrName>ppt_y</p:attrName>
                                        </p:attrNameLst>
                                      </p:cBhvr>
                                      <p:tavLst>
                                        <p:tav tm="0" fmla="#ppt_y+(sin(-2*pi*(1-$))*-#ppt_x+cos(-2*pi*(1-$))*(1-#ppt_y))*(1-$)">
                                          <p:val>
                                            <p:fltVal val="0"/>
                                          </p:val>
                                        </p:tav>
                                        <p:tav tm="100000">
                                          <p:val>
                                            <p:fltVal val="1"/>
                                          </p:val>
                                        </p:tav>
                                      </p:tavLst>
                                    </p:anim>
                                  </p:childTnLst>
                                </p:cTn>
                              </p:par>
                            </p:childTnLst>
                          </p:cTn>
                        </p:par>
                        <p:par>
                          <p:cTn id="67" fill="hold">
                            <p:stCondLst>
                              <p:cond delay="6000"/>
                            </p:stCondLst>
                            <p:childTnLst>
                              <p:par>
                                <p:cTn id="68" presetClass="entr" nodeType="afterEffect" presetSubtype="9" presetID="15" grpId="11" fill="hold">
                                  <p:stCondLst>
                                    <p:cond delay="0"/>
                                  </p:stCondLst>
                                  <p:iterate type="el" backwards="0">
                                    <p:tmAbs val="0"/>
                                  </p:iterate>
                                  <p:childTnLst>
                                    <p:set>
                                      <p:cBhvr>
                                        <p:cTn id="69" fill="hold"/>
                                        <p:tgtEl>
                                          <p:spTgt spid="276"/>
                                        </p:tgtEl>
                                        <p:attrNameLst>
                                          <p:attrName>style.visibility</p:attrName>
                                        </p:attrNameLst>
                                      </p:cBhvr>
                                      <p:to>
                                        <p:strVal val="visible"/>
                                      </p:to>
                                    </p:set>
                                    <p:anim calcmode="lin" valueType="num">
                                      <p:cBhvr>
                                        <p:cTn id="70" dur="1000" fill="hold"/>
                                        <p:tgtEl>
                                          <p:spTgt spid="276"/>
                                        </p:tgtEl>
                                        <p:attrNameLst>
                                          <p:attrName>ppt_w</p:attrName>
                                        </p:attrNameLst>
                                      </p:cBhvr>
                                      <p:tavLst>
                                        <p:tav tm="0">
                                          <p:val>
                                            <p:fltVal val="0"/>
                                          </p:val>
                                        </p:tav>
                                        <p:tav tm="100000">
                                          <p:val>
                                            <p:strVal val="#ppt_w"/>
                                          </p:val>
                                        </p:tav>
                                      </p:tavLst>
                                    </p:anim>
                                    <p:anim calcmode="lin" valueType="num">
                                      <p:cBhvr>
                                        <p:cTn id="71" dur="1000" fill="hold"/>
                                        <p:tgtEl>
                                          <p:spTgt spid="276"/>
                                        </p:tgtEl>
                                        <p:attrNameLst>
                                          <p:attrName>ppt_h</p:attrName>
                                        </p:attrNameLst>
                                      </p:cBhvr>
                                      <p:tavLst>
                                        <p:tav tm="0">
                                          <p:val>
                                            <p:fltVal val="0"/>
                                          </p:val>
                                        </p:tav>
                                        <p:tav tm="100000">
                                          <p:val>
                                            <p:strVal val="#ppt_h"/>
                                          </p:val>
                                        </p:tav>
                                      </p:tavLst>
                                    </p:anim>
                                    <p:anim calcmode="lin" valueType="num">
                                      <p:cBhvr>
                                        <p:cTn id="72" dur="1000" fill="hold"/>
                                        <p:tgtEl>
                                          <p:spTgt spid="276"/>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27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4" fill="hold">
                      <p:stCondLst>
                        <p:cond delay="indefinite"/>
                      </p:stCondLst>
                      <p:childTnLst>
                        <p:par>
                          <p:cTn id="75" fill="hold">
                            <p:stCondLst>
                              <p:cond delay="0"/>
                            </p:stCondLst>
                            <p:childTnLst>
                              <p:par>
                                <p:cTn id="76" presetClass="exit" nodeType="clickEffect" presetSubtype="2" presetID="2" grpId="12" fill="hold">
                                  <p:stCondLst>
                                    <p:cond delay="0"/>
                                  </p:stCondLst>
                                  <p:iterate type="el" backwards="0">
                                    <p:tmAbs val="0"/>
                                  </p:iterate>
                                  <p:childTnLst>
                                    <p:anim calcmode="lin" valueType="num">
                                      <p:cBhvr>
                                        <p:cTn id="77" dur="1000" fill="hold"/>
                                        <p:tgtEl>
                                          <p:spTgt spid="276"/>
                                        </p:tgtEl>
                                        <p:attrNameLst>
                                          <p:attrName>ppt_x</p:attrName>
                                        </p:attrNameLst>
                                      </p:cBhvr>
                                      <p:tavLst>
                                        <p:tav tm="0">
                                          <p:val>
                                            <p:strVal val="ppt_x"/>
                                          </p:val>
                                        </p:tav>
                                        <p:tav tm="100000">
                                          <p:val>
                                            <p:strVal val="1+ppt_w/2"/>
                                          </p:val>
                                        </p:tav>
                                      </p:tavLst>
                                    </p:anim>
                                    <p:anim calcmode="lin" valueType="num">
                                      <p:cBhvr>
                                        <p:cTn id="78" dur="1000" fill="hold"/>
                                        <p:tgtEl>
                                          <p:spTgt spid="276"/>
                                        </p:tgtEl>
                                        <p:attrNameLst>
                                          <p:attrName>ppt_y</p:attrName>
                                        </p:attrNameLst>
                                      </p:cBhvr>
                                      <p:tavLst>
                                        <p:tav tm="0">
                                          <p:val>
                                            <p:strVal val="ppt_y"/>
                                          </p:val>
                                        </p:tav>
                                        <p:tav tm="100000">
                                          <p:val>
                                            <p:strVal val="ppt_y"/>
                                          </p:val>
                                        </p:tav>
                                      </p:tavLst>
                                    </p:anim>
                                    <p:set>
                                      <p:cBhvr>
                                        <p:cTn id="79" fill="hold">
                                          <p:stCondLst>
                                            <p:cond delay="999"/>
                                          </p:stCondLst>
                                        </p:cTn>
                                        <p:tgtEl>
                                          <p:spTgt spid="276"/>
                                        </p:tgtEl>
                                        <p:attrNameLst>
                                          <p:attrName>style.visibility</p:attrName>
                                        </p:attrNameLst>
                                      </p:cBhvr>
                                      <p:to>
                                        <p:strVal val="hidden"/>
                                      </p:to>
                                    </p:set>
                                  </p:childTnLst>
                                </p:cTn>
                              </p:par>
                            </p:childTnLst>
                          </p:cTn>
                        </p:par>
                        <p:par>
                          <p:cTn id="80" fill="hold">
                            <p:stCondLst>
                              <p:cond delay="1000"/>
                            </p:stCondLst>
                            <p:childTnLst>
                              <p:par>
                                <p:cTn id="81" presetClass="entr" nodeType="afterEffect" presetSubtype="9" presetID="15" grpId="13" fill="hold">
                                  <p:stCondLst>
                                    <p:cond delay="0"/>
                                  </p:stCondLst>
                                  <p:iterate type="el" backwards="0">
                                    <p:tmAbs val="0"/>
                                  </p:iterate>
                                  <p:childTnLst>
                                    <p:set>
                                      <p:cBhvr>
                                        <p:cTn id="82" fill="hold"/>
                                        <p:tgtEl>
                                          <p:spTgt spid="279"/>
                                        </p:tgtEl>
                                        <p:attrNameLst>
                                          <p:attrName>style.visibility</p:attrName>
                                        </p:attrNameLst>
                                      </p:cBhvr>
                                      <p:to>
                                        <p:strVal val="visible"/>
                                      </p:to>
                                    </p:set>
                                    <p:anim calcmode="lin" valueType="num">
                                      <p:cBhvr>
                                        <p:cTn id="83" dur="1000" fill="hold"/>
                                        <p:tgtEl>
                                          <p:spTgt spid="279"/>
                                        </p:tgtEl>
                                        <p:attrNameLst>
                                          <p:attrName>ppt_w</p:attrName>
                                        </p:attrNameLst>
                                      </p:cBhvr>
                                      <p:tavLst>
                                        <p:tav tm="0">
                                          <p:val>
                                            <p:fltVal val="0"/>
                                          </p:val>
                                        </p:tav>
                                        <p:tav tm="100000">
                                          <p:val>
                                            <p:strVal val="#ppt_w"/>
                                          </p:val>
                                        </p:tav>
                                      </p:tavLst>
                                    </p:anim>
                                    <p:anim calcmode="lin" valueType="num">
                                      <p:cBhvr>
                                        <p:cTn id="84" dur="1000" fill="hold"/>
                                        <p:tgtEl>
                                          <p:spTgt spid="279"/>
                                        </p:tgtEl>
                                        <p:attrNameLst>
                                          <p:attrName>ppt_h</p:attrName>
                                        </p:attrNameLst>
                                      </p:cBhvr>
                                      <p:tavLst>
                                        <p:tav tm="0">
                                          <p:val>
                                            <p:fltVal val="0"/>
                                          </p:val>
                                        </p:tav>
                                        <p:tav tm="100000">
                                          <p:val>
                                            <p:strVal val="#ppt_h"/>
                                          </p:val>
                                        </p:tav>
                                      </p:tavLst>
                                    </p:anim>
                                    <p:anim calcmode="lin" valueType="num">
                                      <p:cBhvr>
                                        <p:cTn id="85" dur="1000" fill="hold"/>
                                        <p:tgtEl>
                                          <p:spTgt spid="279"/>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7" fill="hold">
                      <p:stCondLst>
                        <p:cond delay="indefinite"/>
                      </p:stCondLst>
                      <p:childTnLst>
                        <p:par>
                          <p:cTn id="88" fill="hold">
                            <p:stCondLst>
                              <p:cond delay="0"/>
                            </p:stCondLst>
                            <p:childTnLst>
                              <p:par>
                                <p:cTn id="89" presetClass="exit" nodeType="clickEffect" presetSubtype="2" presetID="2" grpId="14" fill="hold">
                                  <p:stCondLst>
                                    <p:cond delay="0"/>
                                  </p:stCondLst>
                                  <p:iterate type="el" backwards="0">
                                    <p:tmAbs val="0"/>
                                  </p:iterate>
                                  <p:childTnLst>
                                    <p:anim calcmode="lin" valueType="num">
                                      <p:cBhvr>
                                        <p:cTn id="90" dur="1000" fill="hold"/>
                                        <p:tgtEl>
                                          <p:spTgt spid="277"/>
                                        </p:tgtEl>
                                        <p:attrNameLst>
                                          <p:attrName>ppt_x</p:attrName>
                                        </p:attrNameLst>
                                      </p:cBhvr>
                                      <p:tavLst>
                                        <p:tav tm="0">
                                          <p:val>
                                            <p:strVal val="ppt_x"/>
                                          </p:val>
                                        </p:tav>
                                        <p:tav tm="100000">
                                          <p:val>
                                            <p:strVal val="1+ppt_w/2"/>
                                          </p:val>
                                        </p:tav>
                                      </p:tavLst>
                                    </p:anim>
                                    <p:anim calcmode="lin" valueType="num">
                                      <p:cBhvr>
                                        <p:cTn id="91" dur="1000" fill="hold"/>
                                        <p:tgtEl>
                                          <p:spTgt spid="277"/>
                                        </p:tgtEl>
                                        <p:attrNameLst>
                                          <p:attrName>ppt_y</p:attrName>
                                        </p:attrNameLst>
                                      </p:cBhvr>
                                      <p:tavLst>
                                        <p:tav tm="0">
                                          <p:val>
                                            <p:strVal val="ppt_y"/>
                                          </p:val>
                                        </p:tav>
                                        <p:tav tm="100000">
                                          <p:val>
                                            <p:strVal val="ppt_y"/>
                                          </p:val>
                                        </p:tav>
                                      </p:tavLst>
                                    </p:anim>
                                    <p:set>
                                      <p:cBhvr>
                                        <p:cTn id="92" fill="hold">
                                          <p:stCondLst>
                                            <p:cond delay="999"/>
                                          </p:stCondLst>
                                        </p:cTn>
                                        <p:tgtEl>
                                          <p:spTgt spid="277"/>
                                        </p:tgtEl>
                                        <p:attrNameLst>
                                          <p:attrName>style.visibility</p:attrName>
                                        </p:attrNameLst>
                                      </p:cBhvr>
                                      <p:to>
                                        <p:strVal val="hidden"/>
                                      </p:to>
                                    </p:set>
                                  </p:childTnLst>
                                </p:cTn>
                              </p:par>
                            </p:childTnLst>
                          </p:cTn>
                        </p:par>
                        <p:par>
                          <p:cTn id="93" fill="hold">
                            <p:stCondLst>
                              <p:cond delay="1000"/>
                            </p:stCondLst>
                            <p:childTnLst>
                              <p:par>
                                <p:cTn id="94" presetClass="exit" nodeType="afterEffect" presetSubtype="2" presetID="2" grpId="15" fill="hold">
                                  <p:stCondLst>
                                    <p:cond delay="0"/>
                                  </p:stCondLst>
                                  <p:iterate type="el" backwards="0">
                                    <p:tmAbs val="0"/>
                                  </p:iterate>
                                  <p:childTnLst>
                                    <p:anim calcmode="lin" valueType="num">
                                      <p:cBhvr>
                                        <p:cTn id="95" dur="1000" fill="hold"/>
                                        <p:tgtEl>
                                          <p:spTgt spid="279"/>
                                        </p:tgtEl>
                                        <p:attrNameLst>
                                          <p:attrName>ppt_x</p:attrName>
                                        </p:attrNameLst>
                                      </p:cBhvr>
                                      <p:tavLst>
                                        <p:tav tm="0">
                                          <p:val>
                                            <p:strVal val="ppt_x"/>
                                          </p:val>
                                        </p:tav>
                                        <p:tav tm="100000">
                                          <p:val>
                                            <p:strVal val="1+ppt_w/2"/>
                                          </p:val>
                                        </p:tav>
                                      </p:tavLst>
                                    </p:anim>
                                    <p:anim calcmode="lin" valueType="num">
                                      <p:cBhvr>
                                        <p:cTn id="96" dur="1000" fill="hold"/>
                                        <p:tgtEl>
                                          <p:spTgt spid="279"/>
                                        </p:tgtEl>
                                        <p:attrNameLst>
                                          <p:attrName>ppt_y</p:attrName>
                                        </p:attrNameLst>
                                      </p:cBhvr>
                                      <p:tavLst>
                                        <p:tav tm="0">
                                          <p:val>
                                            <p:strVal val="ppt_y"/>
                                          </p:val>
                                        </p:tav>
                                        <p:tav tm="100000">
                                          <p:val>
                                            <p:strVal val="ppt_y"/>
                                          </p:val>
                                        </p:tav>
                                      </p:tavLst>
                                    </p:anim>
                                    <p:set>
                                      <p:cBhvr>
                                        <p:cTn id="97" fill="hold">
                                          <p:stCondLst>
                                            <p:cond delay="999"/>
                                          </p:stCondLst>
                                        </p:cTn>
                                        <p:tgtEl>
                                          <p:spTgt spid="279"/>
                                        </p:tgtEl>
                                        <p:attrNameLst>
                                          <p:attrName>style.visibility</p:attrName>
                                        </p:attrNameLst>
                                      </p:cBhvr>
                                      <p:to>
                                        <p:strVal val="hidden"/>
                                      </p:to>
                                    </p:set>
                                  </p:childTnLst>
                                </p:cTn>
                              </p:par>
                            </p:childTnLst>
                          </p:cTn>
                        </p:par>
                        <p:par>
                          <p:cTn id="98" fill="hold">
                            <p:stCondLst>
                              <p:cond delay="2000"/>
                            </p:stCondLst>
                            <p:childTnLst>
                              <p:par>
                                <p:cTn id="99" presetClass="exit" nodeType="afterEffect" presetSubtype="2" presetID="2" grpId="16" fill="hold">
                                  <p:stCondLst>
                                    <p:cond delay="0"/>
                                  </p:stCondLst>
                                  <p:iterate type="el" backwards="0">
                                    <p:tmAbs val="0"/>
                                  </p:iterate>
                                  <p:childTnLst>
                                    <p:anim calcmode="lin" valueType="num">
                                      <p:cBhvr>
                                        <p:cTn id="100" dur="1000" fill="hold"/>
                                        <p:tgtEl>
                                          <p:spTgt spid="278"/>
                                        </p:tgtEl>
                                        <p:attrNameLst>
                                          <p:attrName>ppt_x</p:attrName>
                                        </p:attrNameLst>
                                      </p:cBhvr>
                                      <p:tavLst>
                                        <p:tav tm="0">
                                          <p:val>
                                            <p:strVal val="ppt_x"/>
                                          </p:val>
                                        </p:tav>
                                        <p:tav tm="100000">
                                          <p:val>
                                            <p:strVal val="1+ppt_w/2"/>
                                          </p:val>
                                        </p:tav>
                                      </p:tavLst>
                                    </p:anim>
                                    <p:anim calcmode="lin" valueType="num">
                                      <p:cBhvr>
                                        <p:cTn id="101" dur="1000" fill="hold"/>
                                        <p:tgtEl>
                                          <p:spTgt spid="278"/>
                                        </p:tgtEl>
                                        <p:attrNameLst>
                                          <p:attrName>ppt_y</p:attrName>
                                        </p:attrNameLst>
                                      </p:cBhvr>
                                      <p:tavLst>
                                        <p:tav tm="0">
                                          <p:val>
                                            <p:strVal val="ppt_y"/>
                                          </p:val>
                                        </p:tav>
                                        <p:tav tm="100000">
                                          <p:val>
                                            <p:strVal val="ppt_y"/>
                                          </p:val>
                                        </p:tav>
                                      </p:tavLst>
                                    </p:anim>
                                    <p:set>
                                      <p:cBhvr>
                                        <p:cTn id="102" fill="hold">
                                          <p:stCondLst>
                                            <p:cond delay="999"/>
                                          </p:stCondLst>
                                        </p:cTn>
                                        <p:tgtEl>
                                          <p:spTgt spid="278"/>
                                        </p:tgtEl>
                                        <p:attrNameLst>
                                          <p:attrName>style.visibility</p:attrName>
                                        </p:attrNameLst>
                                      </p:cBhvr>
                                      <p:to>
                                        <p:strVal val="hidden"/>
                                      </p:to>
                                    </p:set>
                                  </p:childTnLst>
                                </p:cTn>
                              </p:par>
                            </p:childTnLst>
                          </p:cTn>
                        </p:par>
                        <p:par>
                          <p:cTn id="103" fill="hold">
                            <p:stCondLst>
                              <p:cond delay="3000"/>
                            </p:stCondLst>
                            <p:childTnLst>
                              <p:par>
                                <p:cTn id="104" presetClass="entr" nodeType="afterEffect" presetSubtype="9" presetID="15" grpId="17" fill="hold">
                                  <p:stCondLst>
                                    <p:cond delay="0"/>
                                  </p:stCondLst>
                                  <p:iterate type="el" backwards="0">
                                    <p:tmAbs val="0"/>
                                  </p:iterate>
                                  <p:childTnLst>
                                    <p:set>
                                      <p:cBhvr>
                                        <p:cTn id="105" fill="hold"/>
                                        <p:tgtEl>
                                          <p:spTgt spid="280"/>
                                        </p:tgtEl>
                                        <p:attrNameLst>
                                          <p:attrName>style.visibility</p:attrName>
                                        </p:attrNameLst>
                                      </p:cBhvr>
                                      <p:to>
                                        <p:strVal val="visible"/>
                                      </p:to>
                                    </p:set>
                                    <p:anim calcmode="lin" valueType="num">
                                      <p:cBhvr>
                                        <p:cTn id="106" dur="1000" fill="hold"/>
                                        <p:tgtEl>
                                          <p:spTgt spid="280"/>
                                        </p:tgtEl>
                                        <p:attrNameLst>
                                          <p:attrName>ppt_w</p:attrName>
                                        </p:attrNameLst>
                                      </p:cBhvr>
                                      <p:tavLst>
                                        <p:tav tm="0">
                                          <p:val>
                                            <p:fltVal val="0"/>
                                          </p:val>
                                        </p:tav>
                                        <p:tav tm="100000">
                                          <p:val>
                                            <p:strVal val="#ppt_w"/>
                                          </p:val>
                                        </p:tav>
                                      </p:tavLst>
                                    </p:anim>
                                    <p:anim calcmode="lin" valueType="num">
                                      <p:cBhvr>
                                        <p:cTn id="107" dur="1000" fill="hold"/>
                                        <p:tgtEl>
                                          <p:spTgt spid="280"/>
                                        </p:tgtEl>
                                        <p:attrNameLst>
                                          <p:attrName>ppt_h</p:attrName>
                                        </p:attrNameLst>
                                      </p:cBhvr>
                                      <p:tavLst>
                                        <p:tav tm="0">
                                          <p:val>
                                            <p:fltVal val="0"/>
                                          </p:val>
                                        </p:tav>
                                        <p:tav tm="100000">
                                          <p:val>
                                            <p:strVal val="#ppt_h"/>
                                          </p:val>
                                        </p:tav>
                                      </p:tavLst>
                                    </p:anim>
                                    <p:anim calcmode="lin" valueType="num">
                                      <p:cBhvr>
                                        <p:cTn id="108" dur="1000" fill="hold"/>
                                        <p:tgtEl>
                                          <p:spTgt spid="280"/>
                                        </p:tgtEl>
                                        <p:attrNameLst>
                                          <p:attrName>ppt_x</p:attrName>
                                        </p:attrNameLst>
                                      </p:cBhvr>
                                      <p:tavLst>
                                        <p:tav tm="0" fmla="#ppt_x+(cos(-2*pi*(1-$))*-#ppt_x-sin(-2*pi*(1-$))*(1-#ppt_y))*(1-$)">
                                          <p:val>
                                            <p:fltVal val="0"/>
                                          </p:val>
                                        </p:tav>
                                        <p:tav tm="100000">
                                          <p:val>
                                            <p:fltVal val="1"/>
                                          </p:val>
                                        </p:tav>
                                      </p:tavLst>
                                    </p:anim>
                                    <p:anim calcmode="lin" valueType="num">
                                      <p:cBhvr>
                                        <p:cTn id="109" dur="1000" fill="hold"/>
                                        <p:tgtEl>
                                          <p:spTgt spid="28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5" grpId="7"/>
      <p:bldP build="whole" bldLvl="1" animBg="1" rev="0" advAuto="0" spid="273" grpId="5"/>
      <p:bldP build="whole" bldLvl="1" animBg="1" rev="0" advAuto="0" spid="280" grpId="17"/>
      <p:bldP build="whole" bldLvl="1" animBg="1" rev="0" advAuto="0" spid="276" grpId="11"/>
      <p:bldP build="whole" bldLvl="1" animBg="1" rev="0" advAuto="0" spid="276" grpId="12"/>
      <p:bldP build="whole" bldLvl="1" animBg="1" rev="0" advAuto="0" spid="277" grpId="9"/>
      <p:bldP build="whole" bldLvl="1" animBg="1" rev="0" advAuto="0" spid="278" grpId="10"/>
      <p:bldP build="whole" bldLvl="1" animBg="1" rev="0" advAuto="0" spid="279" grpId="13"/>
      <p:bldP build="whole" bldLvl="1" animBg="1" rev="0" advAuto="0" spid="274" grpId="2"/>
      <p:bldP build="whole" bldLvl="1" animBg="1" rev="0" advAuto="0" spid="271" grpId="4"/>
      <p:bldP build="whole" bldLvl="1" animBg="1" rev="0" advAuto="0" spid="277" grpId="14"/>
      <p:bldP build="whole" bldLvl="1" animBg="1" rev="0" advAuto="0" spid="279" grpId="15"/>
      <p:bldP build="whole" bldLvl="1" animBg="1" rev="0" advAuto="0" spid="274" grpId="6"/>
      <p:bldP build="whole" bldLvl="1" animBg="1" rev="0" advAuto="0" spid="271" grpId="8"/>
      <p:bldP build="whole" bldLvl="1" animBg="1" rev="0" advAuto="0" spid="278" grpId="16"/>
      <p:bldP build="whole" bldLvl="1" animBg="1" rev="0" advAuto="0" spid="275" grpId="3"/>
      <p:bldP build="whole" bldLvl="1" animBg="1" rev="0" advAuto="0" spid="273"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nd Amazon’s relational database built for the cloud"/>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Amazon’s relational database built for the cloud</a:t>
            </a:r>
          </a:p>
        </p:txBody>
      </p:sp>
      <p:pic>
        <p:nvPicPr>
          <p:cNvPr id="156"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
        <p:nvSpPr>
          <p:cNvPr id="157" name="Amazon Auror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Aurora</a:t>
            </a:r>
          </a:p>
        </p:txBody>
      </p:sp>
      <p:sp>
        <p:nvSpPr>
          <p:cNvPr id="158" name="Aurora is MySQL and PostgreSQL compatible and offers the performance and availability of traditional commercial databases at a fraction of the cos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is MySQL and PostgreSQL compatible and offers the performance and availability of traditional commercial databases at a fraction of the cost</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55"/>
                                        </p:tgtEl>
                                        <p:attrNameLst>
                                          <p:attrName>style.visibility</p:attrName>
                                        </p:attrNameLst>
                                      </p:cBhvr>
                                      <p:to>
                                        <p:strVal val="visible"/>
                                      </p:to>
                                    </p:set>
                                    <p:anim calcmode="lin" valueType="num">
                                      <p:cBhvr>
                                        <p:cTn id="7" dur="1500" fill="hold"/>
                                        <p:tgtEl>
                                          <p:spTgt spid="155"/>
                                        </p:tgtEl>
                                        <p:attrNameLst>
                                          <p:attrName>ppt_w</p:attrName>
                                        </p:attrNameLst>
                                      </p:cBhvr>
                                      <p:tavLst>
                                        <p:tav tm="0">
                                          <p:val>
                                            <p:strVal val="4*#ppt_w"/>
                                          </p:val>
                                        </p:tav>
                                        <p:tav tm="100000">
                                          <p:val>
                                            <p:strVal val="#ppt_w"/>
                                          </p:val>
                                        </p:tav>
                                      </p:tavLst>
                                    </p:anim>
                                    <p:anim calcmode="lin" valueType="num">
                                      <p:cBhvr>
                                        <p:cTn id="8" dur="1500" fill="hold"/>
                                        <p:tgtEl>
                                          <p:spTgt spid="155"/>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ID="9" grpId="2" fill="hold">
                                  <p:stCondLst>
                                    <p:cond delay="0"/>
                                  </p:stCondLst>
                                  <p:iterate type="el" backwards="0">
                                    <p:tmAbs val="0"/>
                                  </p:iterate>
                                  <p:childTnLst>
                                    <p:animEffect filter="dissolve" transition="out">
                                      <p:cBhvr>
                                        <p:cTn id="12" dur="1500" fill="hold"/>
                                        <p:tgtEl>
                                          <p:spTgt spid="155"/>
                                        </p:tgtEl>
                                      </p:cBhvr>
                                    </p:animEffect>
                                    <p:set>
                                      <p:cBhvr>
                                        <p:cTn id="13" fill="hold">
                                          <p:stCondLst>
                                            <p:cond delay="1499"/>
                                          </p:stCondLst>
                                        </p:cTn>
                                        <p:tgtEl>
                                          <p:spTgt spid="155"/>
                                        </p:tgtEl>
                                        <p:attrNameLst>
                                          <p:attrName>style.visibility</p:attrName>
                                        </p:attrNameLst>
                                      </p:cBhvr>
                                      <p:to>
                                        <p:strVal val="hidden"/>
                                      </p:to>
                                    </p:set>
                                  </p:childTnLst>
                                </p:cTn>
                              </p:par>
                            </p:childTnLst>
                          </p:cTn>
                        </p:par>
                        <p:par>
                          <p:cTn id="14" fill="hold">
                            <p:stCondLst>
                              <p:cond delay="1500"/>
                            </p:stCondLst>
                            <p:childTnLst>
                              <p:par>
                                <p:cTn id="15" presetClass="entr" nodeType="afterEffect" presetSubtype="32" presetID="23" grpId="3" fill="hold">
                                  <p:stCondLst>
                                    <p:cond delay="0"/>
                                  </p:stCondLst>
                                  <p:iterate type="el" backwards="0">
                                    <p:tmAbs val="0"/>
                                  </p:iterate>
                                  <p:childTnLst>
                                    <p:set>
                                      <p:cBhvr>
                                        <p:cTn id="16" fill="hold"/>
                                        <p:tgtEl>
                                          <p:spTgt spid="157"/>
                                        </p:tgtEl>
                                        <p:attrNameLst>
                                          <p:attrName>style.visibility</p:attrName>
                                        </p:attrNameLst>
                                      </p:cBhvr>
                                      <p:to>
                                        <p:strVal val="visible"/>
                                      </p:to>
                                    </p:set>
                                    <p:anim calcmode="lin" valueType="num">
                                      <p:cBhvr>
                                        <p:cTn id="17" dur="1500" fill="hold"/>
                                        <p:tgtEl>
                                          <p:spTgt spid="157"/>
                                        </p:tgtEl>
                                        <p:attrNameLst>
                                          <p:attrName>ppt_w</p:attrName>
                                        </p:attrNameLst>
                                      </p:cBhvr>
                                      <p:tavLst>
                                        <p:tav tm="0">
                                          <p:val>
                                            <p:strVal val="4*#ppt_w"/>
                                          </p:val>
                                        </p:tav>
                                        <p:tav tm="100000">
                                          <p:val>
                                            <p:strVal val="#ppt_w"/>
                                          </p:val>
                                        </p:tav>
                                      </p:tavLst>
                                    </p:anim>
                                    <p:anim calcmode="lin" valueType="num">
                                      <p:cBhvr>
                                        <p:cTn id="18" dur="1500" fill="hold"/>
                                        <p:tgtEl>
                                          <p:spTgt spid="157"/>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xit" nodeType="clickEffect" presetID="9" grpId="4" fill="hold">
                                  <p:stCondLst>
                                    <p:cond delay="0"/>
                                  </p:stCondLst>
                                  <p:iterate type="el" backwards="0">
                                    <p:tmAbs val="0"/>
                                  </p:iterate>
                                  <p:childTnLst>
                                    <p:animEffect filter="dissolve" transition="out">
                                      <p:cBhvr>
                                        <p:cTn id="22" dur="1500" fill="hold"/>
                                        <p:tgtEl>
                                          <p:spTgt spid="157"/>
                                        </p:tgtEl>
                                      </p:cBhvr>
                                    </p:animEffect>
                                    <p:set>
                                      <p:cBhvr>
                                        <p:cTn id="23" fill="hold">
                                          <p:stCondLst>
                                            <p:cond delay="1499"/>
                                          </p:stCondLst>
                                        </p:cTn>
                                        <p:tgtEl>
                                          <p:spTgt spid="157"/>
                                        </p:tgtEl>
                                        <p:attrNameLst>
                                          <p:attrName>style.visibility</p:attrName>
                                        </p:attrNameLst>
                                      </p:cBhvr>
                                      <p:to>
                                        <p:strVal val="hidden"/>
                                      </p:to>
                                    </p:set>
                                  </p:childTnLst>
                                </p:cTn>
                              </p:par>
                            </p:childTnLst>
                          </p:cTn>
                        </p:par>
                        <p:par>
                          <p:cTn id="24" fill="hold">
                            <p:stCondLst>
                              <p:cond delay="1500"/>
                            </p:stCondLst>
                            <p:childTnLst>
                              <p:par>
                                <p:cTn id="25" presetClass="entr" nodeType="afterEffect" presetSubtype="32" presetID="23" grpId="5" fill="hold">
                                  <p:stCondLst>
                                    <p:cond delay="0"/>
                                  </p:stCondLst>
                                  <p:iterate type="el" backwards="0">
                                    <p:tmAbs val="0"/>
                                  </p:iterate>
                                  <p:childTnLst>
                                    <p:set>
                                      <p:cBhvr>
                                        <p:cTn id="26" fill="hold"/>
                                        <p:tgtEl>
                                          <p:spTgt spid="158"/>
                                        </p:tgtEl>
                                        <p:attrNameLst>
                                          <p:attrName>style.visibility</p:attrName>
                                        </p:attrNameLst>
                                      </p:cBhvr>
                                      <p:to>
                                        <p:strVal val="visible"/>
                                      </p:to>
                                    </p:set>
                                    <p:anim calcmode="lin" valueType="num">
                                      <p:cBhvr>
                                        <p:cTn id="27" dur="1500" fill="hold"/>
                                        <p:tgtEl>
                                          <p:spTgt spid="158"/>
                                        </p:tgtEl>
                                        <p:attrNameLst>
                                          <p:attrName>ppt_w</p:attrName>
                                        </p:attrNameLst>
                                      </p:cBhvr>
                                      <p:tavLst>
                                        <p:tav tm="0">
                                          <p:val>
                                            <p:strVal val="4*#ppt_w"/>
                                          </p:val>
                                        </p:tav>
                                        <p:tav tm="100000">
                                          <p:val>
                                            <p:strVal val="#ppt_w"/>
                                          </p:val>
                                        </p:tav>
                                      </p:tavLst>
                                    </p:anim>
                                    <p:anim calcmode="lin" valueType="num">
                                      <p:cBhvr>
                                        <p:cTn id="28" dur="1500" fill="hold"/>
                                        <p:tgtEl>
                                          <p:spTgt spid="15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 grpId="2"/>
      <p:bldP build="whole" bldLvl="1" animBg="1" rev="0" advAuto="0" spid="157" grpId="4"/>
      <p:bldP build="whole" bldLvl="1" animBg="1" rev="0" advAuto="0" spid="158" grpId="5"/>
      <p:bldP build="whole" bldLvl="1" animBg="1" rev="0" advAuto="0" spid="155" grpId="1"/>
      <p:bldP build="whole" bldLvl="1" animBg="1" rev="0" advAuto="0" spid="157" grpId="3"/>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For globally distributed applications, Aurora can replicate your data across multiple regions for fast local performance and disaster recover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For globally distributed applications, Aurora can replicate your data across multiple regions for fast local performance and disaster recovery</a:t>
            </a:r>
          </a:p>
        </p:txBody>
      </p:sp>
      <p:pic>
        <p:nvPicPr>
          <p:cNvPr id="283" name="Globe-large.png" descr="Globe-large.png"/>
          <p:cNvPicPr>
            <a:picLocks noChangeAspect="1"/>
          </p:cNvPicPr>
          <p:nvPr/>
        </p:nvPicPr>
        <p:blipFill>
          <a:blip r:embed="rId2">
            <a:extLst/>
          </a:blip>
          <a:stretch>
            <a:fillRect/>
          </a:stretch>
        </p:blipFill>
        <p:spPr>
          <a:xfrm>
            <a:off x="3642290" y="179691"/>
            <a:ext cx="5720220" cy="62192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urora is fully managed so you can setup, operate and scale a database in the cloud with just a few clic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is fully managed so you can setup, operate and scale a database in the cloud with just a few clicks</a:t>
            </a:r>
          </a:p>
        </p:txBody>
      </p:sp>
      <p:pic>
        <p:nvPicPr>
          <p:cNvPr id="286"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pic>
        <p:nvPicPr>
          <p:cNvPr id="287" name="c9ee1e7083112ba3c64ec881d9c1b22f.png" descr="c9ee1e7083112ba3c64ec881d9c1b22f.png"/>
          <p:cNvPicPr>
            <a:picLocks noChangeAspect="1"/>
          </p:cNvPicPr>
          <p:nvPr/>
        </p:nvPicPr>
        <p:blipFill>
          <a:blip r:embed="rId3">
            <a:extLst/>
          </a:blip>
          <a:stretch>
            <a:fillRect/>
          </a:stretch>
        </p:blipFill>
        <p:spPr>
          <a:xfrm>
            <a:off x="5779144" y="3861444"/>
            <a:ext cx="2030712" cy="2030712"/>
          </a:xfrm>
          <a:prstGeom prst="rect">
            <a:avLst/>
          </a:prstGeom>
          <a:ln w="12700">
            <a:miter lim="400000"/>
          </a:ln>
        </p:spPr>
      </p:pic>
      <p:sp>
        <p:nvSpPr>
          <p:cNvPr id="288" name="For unpredictable workloads you can use Aurora Serverless to automatically start, scale and shutdown a database to match application demand"/>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For unpredictable workloads you can use Aurora Serverless to automatically start, scale and shutdown a database to match application demand</a:t>
            </a:r>
          </a:p>
        </p:txBody>
      </p:sp>
      <p:sp>
        <p:nvSpPr>
          <p:cNvPr id="289" name="Aurora gives you -"/>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gives you - </a:t>
            </a:r>
          </a:p>
        </p:txBody>
      </p:sp>
      <p:sp>
        <p:nvSpPr>
          <p:cNvPr id="290" name="Enterprise Grade Performance"/>
          <p:cNvSpPr txBox="1"/>
          <p:nvPr/>
        </p:nvSpPr>
        <p:spPr>
          <a:xfrm>
            <a:off x="11938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Enterprise Grade Performance</a:t>
            </a:r>
          </a:p>
        </p:txBody>
      </p:sp>
      <p:pic>
        <p:nvPicPr>
          <p:cNvPr id="291" name="canva-speedometer-vector-MACRgisx484.png" descr="canva-speedometer-vector-MACRgisx484.png"/>
          <p:cNvPicPr>
            <a:picLocks noChangeAspect="1"/>
          </p:cNvPicPr>
          <p:nvPr/>
        </p:nvPicPr>
        <p:blipFill>
          <a:blip r:embed="rId4">
            <a:extLst/>
          </a:blip>
          <a:stretch>
            <a:fillRect/>
          </a:stretch>
        </p:blipFill>
        <p:spPr>
          <a:xfrm>
            <a:off x="1194039" y="1295639"/>
            <a:ext cx="3987322" cy="3987322"/>
          </a:xfrm>
          <a:prstGeom prst="rect">
            <a:avLst/>
          </a:prstGeom>
          <a:ln w="12700">
            <a:miter lim="400000"/>
          </a:ln>
        </p:spPr>
      </p:pic>
      <p:sp>
        <p:nvSpPr>
          <p:cNvPr id="292" name="Scalabil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Scalability</a:t>
            </a:r>
          </a:p>
        </p:txBody>
      </p:sp>
      <p:pic>
        <p:nvPicPr>
          <p:cNvPr id="293" name="1_RFB_nchxJkPzSdlV_LBKMQ.png" descr="1_RFB_nchxJkPzSdlV_LBKMQ.png"/>
          <p:cNvPicPr>
            <a:picLocks noChangeAspect="1"/>
          </p:cNvPicPr>
          <p:nvPr/>
        </p:nvPicPr>
        <p:blipFill>
          <a:blip r:embed="rId5">
            <a:extLst/>
          </a:blip>
          <a:stretch>
            <a:fillRect/>
          </a:stretch>
        </p:blipFill>
        <p:spPr>
          <a:xfrm>
            <a:off x="1194039" y="4143647"/>
            <a:ext cx="3987322" cy="1466306"/>
          </a:xfrm>
          <a:prstGeom prst="rect">
            <a:avLst/>
          </a:prstGeom>
          <a:ln w="12700">
            <a:miter lim="400000"/>
          </a:ln>
        </p:spPr>
      </p:pic>
      <p:sp>
        <p:nvSpPr>
          <p:cNvPr id="294" name="Availabil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Availability</a:t>
            </a:r>
          </a:p>
        </p:txBody>
      </p:sp>
      <p:pic>
        <p:nvPicPr>
          <p:cNvPr id="295" name="Availability_Symbol-icon_FIX_24-7ver.png" descr="Availability_Symbol-icon_FIX_24-7ver.png"/>
          <p:cNvPicPr>
            <a:picLocks noChangeAspect="1"/>
          </p:cNvPicPr>
          <p:nvPr/>
        </p:nvPicPr>
        <p:blipFill>
          <a:blip r:embed="rId6">
            <a:extLst/>
          </a:blip>
          <a:stretch>
            <a:fillRect/>
          </a:stretch>
        </p:blipFill>
        <p:spPr>
          <a:xfrm>
            <a:off x="4508739" y="3607039"/>
            <a:ext cx="3987322" cy="3987322"/>
          </a:xfrm>
          <a:prstGeom prst="rect">
            <a:avLst/>
          </a:prstGeom>
          <a:ln w="12700">
            <a:miter lim="400000"/>
          </a:ln>
        </p:spPr>
      </p:pic>
      <p:sp>
        <p:nvSpPr>
          <p:cNvPr id="296" name="And Secur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Security</a:t>
            </a:r>
          </a:p>
        </p:txBody>
      </p:sp>
      <p:pic>
        <p:nvPicPr>
          <p:cNvPr id="297" name="Order&amp;Sec.png" descr="Order&amp;Sec.png"/>
          <p:cNvPicPr>
            <a:picLocks noChangeAspect="1"/>
          </p:cNvPicPr>
          <p:nvPr/>
        </p:nvPicPr>
        <p:blipFill>
          <a:blip r:embed="rId7">
            <a:extLst/>
          </a:blip>
          <a:stretch>
            <a:fillRect/>
          </a:stretch>
        </p:blipFill>
        <p:spPr>
          <a:xfrm>
            <a:off x="7632749" y="3861444"/>
            <a:ext cx="2030711" cy="2030712"/>
          </a:xfrm>
          <a:prstGeom prst="rect">
            <a:avLst/>
          </a:prstGeom>
          <a:ln w="12700">
            <a:miter lim="400000"/>
          </a:ln>
        </p:spPr>
      </p:pic>
      <p:sp>
        <p:nvSpPr>
          <p:cNvPr id="298" name="With the simplicity and cost effectiveness of an open source databas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the simplicity and cost effectiveness of an open source database</a:t>
            </a:r>
          </a:p>
        </p:txBody>
      </p:sp>
      <p:pic>
        <p:nvPicPr>
          <p:cNvPr id="299" name="Reduce_Cost_Low_Price-512.png" descr="Reduce_Cost_Low_Price-512.png"/>
          <p:cNvPicPr>
            <a:picLocks noChangeAspect="1"/>
          </p:cNvPicPr>
          <p:nvPr/>
        </p:nvPicPr>
        <p:blipFill>
          <a:blip r:embed="rId8">
            <a:extLst/>
          </a:blip>
          <a:stretch>
            <a:fillRect/>
          </a:stretch>
        </p:blipFill>
        <p:spPr>
          <a:xfrm>
            <a:off x="8303468" y="2273944"/>
            <a:ext cx="2030711" cy="20307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87"/>
                                        </p:tgtEl>
                                        <p:attrNameLst>
                                          <p:attrName>style.visibility</p:attrName>
                                        </p:attrNameLst>
                                      </p:cBhvr>
                                      <p:to>
                                        <p:strVal val="visible"/>
                                      </p:to>
                                    </p:set>
                                    <p:anim calcmode="lin" valueType="num">
                                      <p:cBhvr>
                                        <p:cTn id="7" dur="1000" fill="hold"/>
                                        <p:tgtEl>
                                          <p:spTgt spid="287"/>
                                        </p:tgtEl>
                                        <p:attrNameLst>
                                          <p:attrName>ppt_w</p:attrName>
                                        </p:attrNameLst>
                                      </p:cBhvr>
                                      <p:tavLst>
                                        <p:tav tm="0">
                                          <p:val>
                                            <p:fltVal val="0"/>
                                          </p:val>
                                        </p:tav>
                                        <p:tav tm="100000">
                                          <p:val>
                                            <p:strVal val="#ppt_w"/>
                                          </p:val>
                                        </p:tav>
                                      </p:tavLst>
                                    </p:anim>
                                    <p:anim calcmode="lin" valueType="num">
                                      <p:cBhvr>
                                        <p:cTn id="8" dur="1000" fill="hold"/>
                                        <p:tgtEl>
                                          <p:spTgt spid="28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85"/>
                                        </p:tgtEl>
                                        <p:attrNameLst>
                                          <p:attrName>style.visibility</p:attrName>
                                        </p:attrNameLst>
                                      </p:cBhvr>
                                      <p:to>
                                        <p:strVal val="visible"/>
                                      </p:to>
                                    </p:set>
                                    <p:anim calcmode="lin" valueType="num">
                                      <p:cBhvr>
                                        <p:cTn id="13" dur="750" fill="hold"/>
                                        <p:tgtEl>
                                          <p:spTgt spid="285"/>
                                        </p:tgtEl>
                                        <p:attrNameLst>
                                          <p:attrName>ppt_w</p:attrName>
                                        </p:attrNameLst>
                                      </p:cBhvr>
                                      <p:tavLst>
                                        <p:tav tm="0">
                                          <p:val>
                                            <p:fltVal val="0"/>
                                          </p:val>
                                        </p:tav>
                                        <p:tav tm="100000">
                                          <p:val>
                                            <p:strVal val="#ppt_w"/>
                                          </p:val>
                                        </p:tav>
                                      </p:tavLst>
                                    </p:anim>
                                    <p:anim calcmode="lin" valueType="num">
                                      <p:cBhvr>
                                        <p:cTn id="14" dur="750" fill="hold"/>
                                        <p:tgtEl>
                                          <p:spTgt spid="28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8" presetID="22" grpId="3" fill="hold">
                                  <p:stCondLst>
                                    <p:cond delay="0"/>
                                  </p:stCondLst>
                                  <p:iterate type="el" backwards="0">
                                    <p:tmAbs val="0"/>
                                  </p:iterate>
                                  <p:childTnLst>
                                    <p:animEffect filter="wipe(left)" transition="out">
                                      <p:cBhvr>
                                        <p:cTn id="18" dur="1000" fill="hold"/>
                                        <p:tgtEl>
                                          <p:spTgt spid="287"/>
                                        </p:tgtEl>
                                      </p:cBhvr>
                                    </p:animEffect>
                                    <p:set>
                                      <p:cBhvr>
                                        <p:cTn id="19" fill="hold">
                                          <p:stCondLst>
                                            <p:cond delay="999"/>
                                          </p:stCondLst>
                                        </p:cTn>
                                        <p:tgtEl>
                                          <p:spTgt spid="287"/>
                                        </p:tgtEl>
                                        <p:attrNameLst>
                                          <p:attrName>style.visibility</p:attrName>
                                        </p:attrNameLst>
                                      </p:cBhvr>
                                      <p:to>
                                        <p:strVal val="hidden"/>
                                      </p:to>
                                    </p:set>
                                  </p:childTnLst>
                                </p:cTn>
                              </p:par>
                            </p:childTnLst>
                          </p:cTn>
                        </p:par>
                        <p:par>
                          <p:cTn id="20" fill="hold">
                            <p:stCondLst>
                              <p:cond delay="1000"/>
                            </p:stCondLst>
                            <p:childTnLst>
                              <p:par>
                                <p:cTn id="21" presetClass="exit" nodeType="afterEffect" presetSubtype="8" presetID="22" grpId="4" fill="hold">
                                  <p:stCondLst>
                                    <p:cond delay="0"/>
                                  </p:stCondLst>
                                  <p:iterate type="el" backwards="0">
                                    <p:tmAbs val="0"/>
                                  </p:iterate>
                                  <p:childTnLst>
                                    <p:animEffect filter="wipe(left)" transition="out">
                                      <p:cBhvr>
                                        <p:cTn id="22" dur="1000" fill="hold"/>
                                        <p:tgtEl>
                                          <p:spTgt spid="285"/>
                                        </p:tgtEl>
                                      </p:cBhvr>
                                    </p:animEffect>
                                    <p:set>
                                      <p:cBhvr>
                                        <p:cTn id="23" fill="hold">
                                          <p:stCondLst>
                                            <p:cond delay="999"/>
                                          </p:stCondLst>
                                        </p:cTn>
                                        <p:tgtEl>
                                          <p:spTgt spid="285"/>
                                        </p:tgtEl>
                                        <p:attrNameLst>
                                          <p:attrName>style.visibility</p:attrName>
                                        </p:attrNameLst>
                                      </p:cBhvr>
                                      <p:to>
                                        <p:strVal val="hidden"/>
                                      </p:to>
                                    </p:set>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288"/>
                                        </p:tgtEl>
                                        <p:attrNameLst>
                                          <p:attrName>style.visibility</p:attrName>
                                        </p:attrNameLst>
                                      </p:cBhvr>
                                      <p:to>
                                        <p:strVal val="visible"/>
                                      </p:to>
                                    </p:set>
                                    <p:anim calcmode="lin" valueType="num">
                                      <p:cBhvr>
                                        <p:cTn id="27" dur="750" fill="hold"/>
                                        <p:tgtEl>
                                          <p:spTgt spid="288"/>
                                        </p:tgtEl>
                                        <p:attrNameLst>
                                          <p:attrName>ppt_w</p:attrName>
                                        </p:attrNameLst>
                                      </p:cBhvr>
                                      <p:tavLst>
                                        <p:tav tm="0">
                                          <p:val>
                                            <p:fltVal val="0"/>
                                          </p:val>
                                        </p:tav>
                                        <p:tav tm="100000">
                                          <p:val>
                                            <p:strVal val="#ppt_w"/>
                                          </p:val>
                                        </p:tav>
                                      </p:tavLst>
                                    </p:anim>
                                    <p:anim calcmode="lin" valueType="num">
                                      <p:cBhvr>
                                        <p:cTn id="28" dur="750" fill="hold"/>
                                        <p:tgtEl>
                                          <p:spTgt spid="28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xit" nodeType="clickEffect" presetSubtype="8" presetID="22" grpId="6" fill="hold">
                                  <p:stCondLst>
                                    <p:cond delay="0"/>
                                  </p:stCondLst>
                                  <p:iterate type="el" backwards="0">
                                    <p:tmAbs val="0"/>
                                  </p:iterate>
                                  <p:childTnLst>
                                    <p:animEffect filter="wipe(left)" transition="out">
                                      <p:cBhvr>
                                        <p:cTn id="32" dur="1000" fill="hold"/>
                                        <p:tgtEl>
                                          <p:spTgt spid="288"/>
                                        </p:tgtEl>
                                      </p:cBhvr>
                                    </p:animEffect>
                                    <p:set>
                                      <p:cBhvr>
                                        <p:cTn id="33" fill="hold">
                                          <p:stCondLst>
                                            <p:cond delay="999"/>
                                          </p:stCondLst>
                                        </p:cTn>
                                        <p:tgtEl>
                                          <p:spTgt spid="288"/>
                                        </p:tgtEl>
                                        <p:attrNameLst>
                                          <p:attrName>style.visibility</p:attrName>
                                        </p:attrNameLst>
                                      </p:cBhvr>
                                      <p:to>
                                        <p:strVal val="hidden"/>
                                      </p:to>
                                    </p:set>
                                  </p:childTnLst>
                                </p:cTn>
                              </p:par>
                            </p:childTnLst>
                          </p:cTn>
                        </p:par>
                        <p:par>
                          <p:cTn id="34" fill="hold">
                            <p:stCondLst>
                              <p:cond delay="1000"/>
                            </p:stCondLst>
                            <p:childTnLst>
                              <p:par>
                                <p:cTn id="35" presetClass="entr" nodeType="afterEffect" presetSubtype="16" presetID="23" grpId="7" fill="hold">
                                  <p:stCondLst>
                                    <p:cond delay="0"/>
                                  </p:stCondLst>
                                  <p:iterate type="el" backwards="0">
                                    <p:tmAbs val="0"/>
                                  </p:iterate>
                                  <p:childTnLst>
                                    <p:set>
                                      <p:cBhvr>
                                        <p:cTn id="36" fill="hold"/>
                                        <p:tgtEl>
                                          <p:spTgt spid="289"/>
                                        </p:tgtEl>
                                        <p:attrNameLst>
                                          <p:attrName>style.visibility</p:attrName>
                                        </p:attrNameLst>
                                      </p:cBhvr>
                                      <p:to>
                                        <p:strVal val="visible"/>
                                      </p:to>
                                    </p:set>
                                    <p:anim calcmode="lin" valueType="num">
                                      <p:cBhvr>
                                        <p:cTn id="37" dur="750" fill="hold"/>
                                        <p:tgtEl>
                                          <p:spTgt spid="289"/>
                                        </p:tgtEl>
                                        <p:attrNameLst>
                                          <p:attrName>ppt_w</p:attrName>
                                        </p:attrNameLst>
                                      </p:cBhvr>
                                      <p:tavLst>
                                        <p:tav tm="0">
                                          <p:val>
                                            <p:fltVal val="0"/>
                                          </p:val>
                                        </p:tav>
                                        <p:tav tm="100000">
                                          <p:val>
                                            <p:strVal val="#ppt_w"/>
                                          </p:val>
                                        </p:tav>
                                      </p:tavLst>
                                    </p:anim>
                                    <p:anim calcmode="lin" valueType="num">
                                      <p:cBhvr>
                                        <p:cTn id="38" dur="750" fill="hold"/>
                                        <p:tgtEl>
                                          <p:spTgt spid="289"/>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xit" nodeType="clickEffect" presetSubtype="8" presetID="22" grpId="8" fill="hold">
                                  <p:stCondLst>
                                    <p:cond delay="0"/>
                                  </p:stCondLst>
                                  <p:iterate type="el" backwards="0">
                                    <p:tmAbs val="0"/>
                                  </p:iterate>
                                  <p:childTnLst>
                                    <p:animEffect filter="wipe(left)" transition="out">
                                      <p:cBhvr>
                                        <p:cTn id="42" dur="1000" fill="hold"/>
                                        <p:tgtEl>
                                          <p:spTgt spid="289"/>
                                        </p:tgtEl>
                                      </p:cBhvr>
                                    </p:animEffect>
                                    <p:set>
                                      <p:cBhvr>
                                        <p:cTn id="43" fill="hold">
                                          <p:stCondLst>
                                            <p:cond delay="999"/>
                                          </p:stCondLst>
                                        </p:cTn>
                                        <p:tgtEl>
                                          <p:spTgt spid="289"/>
                                        </p:tgtEl>
                                        <p:attrNameLst>
                                          <p:attrName>style.visibility</p:attrName>
                                        </p:attrNameLst>
                                      </p:cBhvr>
                                      <p:to>
                                        <p:strVal val="hidden"/>
                                      </p:to>
                                    </p:set>
                                  </p:childTnLst>
                                </p:cTn>
                              </p:par>
                            </p:childTnLst>
                          </p:cTn>
                        </p:par>
                        <p:par>
                          <p:cTn id="44" fill="hold">
                            <p:stCondLst>
                              <p:cond delay="1000"/>
                            </p:stCondLst>
                            <p:childTnLst>
                              <p:par>
                                <p:cTn id="45" presetClass="entr" nodeType="afterEffect" presetSubtype="16" presetID="23" grpId="9" fill="hold">
                                  <p:stCondLst>
                                    <p:cond delay="0"/>
                                  </p:stCondLst>
                                  <p:iterate type="el" backwards="0">
                                    <p:tmAbs val="0"/>
                                  </p:iterate>
                                  <p:childTnLst>
                                    <p:set>
                                      <p:cBhvr>
                                        <p:cTn id="46" fill="hold"/>
                                        <p:tgtEl>
                                          <p:spTgt spid="291"/>
                                        </p:tgtEl>
                                        <p:attrNameLst>
                                          <p:attrName>style.visibility</p:attrName>
                                        </p:attrNameLst>
                                      </p:cBhvr>
                                      <p:to>
                                        <p:strVal val="visible"/>
                                      </p:to>
                                    </p:set>
                                    <p:anim calcmode="lin" valueType="num">
                                      <p:cBhvr>
                                        <p:cTn id="47" dur="750" fill="hold"/>
                                        <p:tgtEl>
                                          <p:spTgt spid="291"/>
                                        </p:tgtEl>
                                        <p:attrNameLst>
                                          <p:attrName>ppt_w</p:attrName>
                                        </p:attrNameLst>
                                      </p:cBhvr>
                                      <p:tavLst>
                                        <p:tav tm="0">
                                          <p:val>
                                            <p:fltVal val="0"/>
                                          </p:val>
                                        </p:tav>
                                        <p:tav tm="100000">
                                          <p:val>
                                            <p:strVal val="#ppt_w"/>
                                          </p:val>
                                        </p:tav>
                                      </p:tavLst>
                                    </p:anim>
                                    <p:anim calcmode="lin" valueType="num">
                                      <p:cBhvr>
                                        <p:cTn id="48" dur="750" fill="hold"/>
                                        <p:tgtEl>
                                          <p:spTgt spid="291"/>
                                        </p:tgtEl>
                                        <p:attrNameLst>
                                          <p:attrName>ppt_h</p:attrName>
                                        </p:attrNameLst>
                                      </p:cBhvr>
                                      <p:tavLst>
                                        <p:tav tm="0">
                                          <p:val>
                                            <p:fltVal val="0"/>
                                          </p:val>
                                        </p:tav>
                                        <p:tav tm="100000">
                                          <p:val>
                                            <p:strVal val="#ppt_h"/>
                                          </p:val>
                                        </p:tav>
                                      </p:tavLst>
                                    </p:anim>
                                  </p:childTnLst>
                                </p:cTn>
                              </p:par>
                            </p:childTnLst>
                          </p:cTn>
                        </p:par>
                        <p:par>
                          <p:cTn id="49" fill="hold">
                            <p:stCondLst>
                              <p:cond delay="1750"/>
                            </p:stCondLst>
                            <p:childTnLst>
                              <p:par>
                                <p:cTn id="50" presetClass="entr" nodeType="afterEffect" presetSubtype="16" presetID="23" grpId="10" fill="hold">
                                  <p:stCondLst>
                                    <p:cond delay="0"/>
                                  </p:stCondLst>
                                  <p:iterate type="el" backwards="0">
                                    <p:tmAbs val="0"/>
                                  </p:iterate>
                                  <p:childTnLst>
                                    <p:set>
                                      <p:cBhvr>
                                        <p:cTn id="51" fill="hold"/>
                                        <p:tgtEl>
                                          <p:spTgt spid="290"/>
                                        </p:tgtEl>
                                        <p:attrNameLst>
                                          <p:attrName>style.visibility</p:attrName>
                                        </p:attrNameLst>
                                      </p:cBhvr>
                                      <p:to>
                                        <p:strVal val="visible"/>
                                      </p:to>
                                    </p:set>
                                    <p:anim calcmode="lin" valueType="num">
                                      <p:cBhvr>
                                        <p:cTn id="52" dur="750" fill="hold"/>
                                        <p:tgtEl>
                                          <p:spTgt spid="290"/>
                                        </p:tgtEl>
                                        <p:attrNameLst>
                                          <p:attrName>ppt_w</p:attrName>
                                        </p:attrNameLst>
                                      </p:cBhvr>
                                      <p:tavLst>
                                        <p:tav tm="0">
                                          <p:val>
                                            <p:fltVal val="0"/>
                                          </p:val>
                                        </p:tav>
                                        <p:tav tm="100000">
                                          <p:val>
                                            <p:strVal val="#ppt_w"/>
                                          </p:val>
                                        </p:tav>
                                      </p:tavLst>
                                    </p:anim>
                                    <p:anim calcmode="lin" valueType="num">
                                      <p:cBhvr>
                                        <p:cTn id="53" dur="750" fill="hold"/>
                                        <p:tgtEl>
                                          <p:spTgt spid="290"/>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Class="exit" nodeType="clickEffect" presetSubtype="8" presetID="22" grpId="11" fill="hold">
                                  <p:stCondLst>
                                    <p:cond delay="0"/>
                                  </p:stCondLst>
                                  <p:iterate type="el" backwards="0">
                                    <p:tmAbs val="0"/>
                                  </p:iterate>
                                  <p:childTnLst>
                                    <p:animEffect filter="wipe(left)" transition="out">
                                      <p:cBhvr>
                                        <p:cTn id="57" dur="1000" fill="hold"/>
                                        <p:tgtEl>
                                          <p:spTgt spid="290"/>
                                        </p:tgtEl>
                                      </p:cBhvr>
                                    </p:animEffect>
                                    <p:set>
                                      <p:cBhvr>
                                        <p:cTn id="58" fill="hold">
                                          <p:stCondLst>
                                            <p:cond delay="999"/>
                                          </p:stCondLst>
                                        </p:cTn>
                                        <p:tgtEl>
                                          <p:spTgt spid="290"/>
                                        </p:tgtEl>
                                        <p:attrNameLst>
                                          <p:attrName>style.visibility</p:attrName>
                                        </p:attrNameLst>
                                      </p:cBhvr>
                                      <p:to>
                                        <p:strVal val="hidden"/>
                                      </p:to>
                                    </p:set>
                                  </p:childTnLst>
                                </p:cTn>
                              </p:par>
                            </p:childTnLst>
                          </p:cTn>
                        </p:par>
                        <p:par>
                          <p:cTn id="59" fill="hold">
                            <p:stCondLst>
                              <p:cond delay="1000"/>
                            </p:stCondLst>
                            <p:childTnLst>
                              <p:par>
                                <p:cTn id="60" presetClass="entr" nodeType="afterEffect" presetSubtype="16" presetID="23" grpId="12" fill="hold">
                                  <p:stCondLst>
                                    <p:cond delay="0"/>
                                  </p:stCondLst>
                                  <p:iterate type="el" backwards="0">
                                    <p:tmAbs val="0"/>
                                  </p:iterate>
                                  <p:childTnLst>
                                    <p:set>
                                      <p:cBhvr>
                                        <p:cTn id="61" fill="hold"/>
                                        <p:tgtEl>
                                          <p:spTgt spid="293"/>
                                        </p:tgtEl>
                                        <p:attrNameLst>
                                          <p:attrName>style.visibility</p:attrName>
                                        </p:attrNameLst>
                                      </p:cBhvr>
                                      <p:to>
                                        <p:strVal val="visible"/>
                                      </p:to>
                                    </p:set>
                                    <p:anim calcmode="lin" valueType="num">
                                      <p:cBhvr>
                                        <p:cTn id="62" dur="750" fill="hold"/>
                                        <p:tgtEl>
                                          <p:spTgt spid="293"/>
                                        </p:tgtEl>
                                        <p:attrNameLst>
                                          <p:attrName>ppt_w</p:attrName>
                                        </p:attrNameLst>
                                      </p:cBhvr>
                                      <p:tavLst>
                                        <p:tav tm="0">
                                          <p:val>
                                            <p:fltVal val="0"/>
                                          </p:val>
                                        </p:tav>
                                        <p:tav tm="100000">
                                          <p:val>
                                            <p:strVal val="#ppt_w"/>
                                          </p:val>
                                        </p:tav>
                                      </p:tavLst>
                                    </p:anim>
                                    <p:anim calcmode="lin" valueType="num">
                                      <p:cBhvr>
                                        <p:cTn id="63" dur="750" fill="hold"/>
                                        <p:tgtEl>
                                          <p:spTgt spid="293"/>
                                        </p:tgtEl>
                                        <p:attrNameLst>
                                          <p:attrName>ppt_h</p:attrName>
                                        </p:attrNameLst>
                                      </p:cBhvr>
                                      <p:tavLst>
                                        <p:tav tm="0">
                                          <p:val>
                                            <p:fltVal val="0"/>
                                          </p:val>
                                        </p:tav>
                                        <p:tav tm="100000">
                                          <p:val>
                                            <p:strVal val="#ppt_h"/>
                                          </p:val>
                                        </p:tav>
                                      </p:tavLst>
                                    </p:anim>
                                  </p:childTnLst>
                                </p:cTn>
                              </p:par>
                            </p:childTnLst>
                          </p:cTn>
                        </p:par>
                        <p:par>
                          <p:cTn id="64" fill="hold">
                            <p:stCondLst>
                              <p:cond delay="1750"/>
                            </p:stCondLst>
                            <p:childTnLst>
                              <p:par>
                                <p:cTn id="65" presetClass="entr" nodeType="afterEffect" presetSubtype="16" presetID="23" grpId="13" fill="hold">
                                  <p:stCondLst>
                                    <p:cond delay="0"/>
                                  </p:stCondLst>
                                  <p:iterate type="el" backwards="0">
                                    <p:tmAbs val="0"/>
                                  </p:iterate>
                                  <p:childTnLst>
                                    <p:set>
                                      <p:cBhvr>
                                        <p:cTn id="66" fill="hold"/>
                                        <p:tgtEl>
                                          <p:spTgt spid="292"/>
                                        </p:tgtEl>
                                        <p:attrNameLst>
                                          <p:attrName>style.visibility</p:attrName>
                                        </p:attrNameLst>
                                      </p:cBhvr>
                                      <p:to>
                                        <p:strVal val="visible"/>
                                      </p:to>
                                    </p:set>
                                    <p:anim calcmode="lin" valueType="num">
                                      <p:cBhvr>
                                        <p:cTn id="67" dur="750" fill="hold"/>
                                        <p:tgtEl>
                                          <p:spTgt spid="292"/>
                                        </p:tgtEl>
                                        <p:attrNameLst>
                                          <p:attrName>ppt_w</p:attrName>
                                        </p:attrNameLst>
                                      </p:cBhvr>
                                      <p:tavLst>
                                        <p:tav tm="0">
                                          <p:val>
                                            <p:fltVal val="0"/>
                                          </p:val>
                                        </p:tav>
                                        <p:tav tm="100000">
                                          <p:val>
                                            <p:strVal val="#ppt_w"/>
                                          </p:val>
                                        </p:tav>
                                      </p:tavLst>
                                    </p:anim>
                                    <p:anim calcmode="lin" valueType="num">
                                      <p:cBhvr>
                                        <p:cTn id="68" dur="750" fill="hold"/>
                                        <p:tgtEl>
                                          <p:spTgt spid="292"/>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Class="exit" nodeType="clickEffect" presetSubtype="8" presetID="22" grpId="14" fill="hold">
                                  <p:stCondLst>
                                    <p:cond delay="0"/>
                                  </p:stCondLst>
                                  <p:iterate type="el" backwards="0">
                                    <p:tmAbs val="0"/>
                                  </p:iterate>
                                  <p:childTnLst>
                                    <p:animEffect filter="wipe(left)" transition="out">
                                      <p:cBhvr>
                                        <p:cTn id="72" dur="1000" fill="hold"/>
                                        <p:tgtEl>
                                          <p:spTgt spid="292"/>
                                        </p:tgtEl>
                                      </p:cBhvr>
                                    </p:animEffect>
                                    <p:set>
                                      <p:cBhvr>
                                        <p:cTn id="73" fill="hold">
                                          <p:stCondLst>
                                            <p:cond delay="999"/>
                                          </p:stCondLst>
                                        </p:cTn>
                                        <p:tgtEl>
                                          <p:spTgt spid="292"/>
                                        </p:tgtEl>
                                        <p:attrNameLst>
                                          <p:attrName>style.visibility</p:attrName>
                                        </p:attrNameLst>
                                      </p:cBhvr>
                                      <p:to>
                                        <p:strVal val="hidden"/>
                                      </p:to>
                                    </p:set>
                                  </p:childTnLst>
                                </p:cTn>
                              </p:par>
                            </p:childTnLst>
                          </p:cTn>
                        </p:par>
                        <p:par>
                          <p:cTn id="74" fill="hold">
                            <p:stCondLst>
                              <p:cond delay="1000"/>
                            </p:stCondLst>
                            <p:childTnLst>
                              <p:par>
                                <p:cTn id="75" presetClass="entr" nodeType="afterEffect" presetSubtype="16" presetID="23" grpId="15" fill="hold">
                                  <p:stCondLst>
                                    <p:cond delay="0"/>
                                  </p:stCondLst>
                                  <p:iterate type="el" backwards="0">
                                    <p:tmAbs val="0"/>
                                  </p:iterate>
                                  <p:childTnLst>
                                    <p:set>
                                      <p:cBhvr>
                                        <p:cTn id="76" fill="hold"/>
                                        <p:tgtEl>
                                          <p:spTgt spid="295"/>
                                        </p:tgtEl>
                                        <p:attrNameLst>
                                          <p:attrName>style.visibility</p:attrName>
                                        </p:attrNameLst>
                                      </p:cBhvr>
                                      <p:to>
                                        <p:strVal val="visible"/>
                                      </p:to>
                                    </p:set>
                                    <p:anim calcmode="lin" valueType="num">
                                      <p:cBhvr>
                                        <p:cTn id="77" dur="750" fill="hold"/>
                                        <p:tgtEl>
                                          <p:spTgt spid="295"/>
                                        </p:tgtEl>
                                        <p:attrNameLst>
                                          <p:attrName>ppt_w</p:attrName>
                                        </p:attrNameLst>
                                      </p:cBhvr>
                                      <p:tavLst>
                                        <p:tav tm="0">
                                          <p:val>
                                            <p:fltVal val="0"/>
                                          </p:val>
                                        </p:tav>
                                        <p:tav tm="100000">
                                          <p:val>
                                            <p:strVal val="#ppt_w"/>
                                          </p:val>
                                        </p:tav>
                                      </p:tavLst>
                                    </p:anim>
                                    <p:anim calcmode="lin" valueType="num">
                                      <p:cBhvr>
                                        <p:cTn id="78" dur="750" fill="hold"/>
                                        <p:tgtEl>
                                          <p:spTgt spid="295"/>
                                        </p:tgtEl>
                                        <p:attrNameLst>
                                          <p:attrName>ppt_h</p:attrName>
                                        </p:attrNameLst>
                                      </p:cBhvr>
                                      <p:tavLst>
                                        <p:tav tm="0">
                                          <p:val>
                                            <p:fltVal val="0"/>
                                          </p:val>
                                        </p:tav>
                                        <p:tav tm="100000">
                                          <p:val>
                                            <p:strVal val="#ppt_h"/>
                                          </p:val>
                                        </p:tav>
                                      </p:tavLst>
                                    </p:anim>
                                  </p:childTnLst>
                                </p:cTn>
                              </p:par>
                            </p:childTnLst>
                          </p:cTn>
                        </p:par>
                        <p:par>
                          <p:cTn id="79" fill="hold">
                            <p:stCondLst>
                              <p:cond delay="1750"/>
                            </p:stCondLst>
                            <p:childTnLst>
                              <p:par>
                                <p:cTn id="80" presetClass="entr" nodeType="afterEffect" presetSubtype="16" presetID="23" grpId="16" fill="hold">
                                  <p:stCondLst>
                                    <p:cond delay="0"/>
                                  </p:stCondLst>
                                  <p:iterate type="el" backwards="0">
                                    <p:tmAbs val="0"/>
                                  </p:iterate>
                                  <p:childTnLst>
                                    <p:set>
                                      <p:cBhvr>
                                        <p:cTn id="81" fill="hold"/>
                                        <p:tgtEl>
                                          <p:spTgt spid="294"/>
                                        </p:tgtEl>
                                        <p:attrNameLst>
                                          <p:attrName>style.visibility</p:attrName>
                                        </p:attrNameLst>
                                      </p:cBhvr>
                                      <p:to>
                                        <p:strVal val="visible"/>
                                      </p:to>
                                    </p:set>
                                    <p:anim calcmode="lin" valueType="num">
                                      <p:cBhvr>
                                        <p:cTn id="82" dur="750" fill="hold"/>
                                        <p:tgtEl>
                                          <p:spTgt spid="294"/>
                                        </p:tgtEl>
                                        <p:attrNameLst>
                                          <p:attrName>ppt_w</p:attrName>
                                        </p:attrNameLst>
                                      </p:cBhvr>
                                      <p:tavLst>
                                        <p:tav tm="0">
                                          <p:val>
                                            <p:fltVal val="0"/>
                                          </p:val>
                                        </p:tav>
                                        <p:tav tm="100000">
                                          <p:val>
                                            <p:strVal val="#ppt_w"/>
                                          </p:val>
                                        </p:tav>
                                      </p:tavLst>
                                    </p:anim>
                                    <p:anim calcmode="lin" valueType="num">
                                      <p:cBhvr>
                                        <p:cTn id="83" dur="750" fill="hold"/>
                                        <p:tgtEl>
                                          <p:spTgt spid="294"/>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Class="exit" nodeType="clickEffect" presetSubtype="8" presetID="22" grpId="17" fill="hold">
                                  <p:stCondLst>
                                    <p:cond delay="0"/>
                                  </p:stCondLst>
                                  <p:iterate type="el" backwards="0">
                                    <p:tmAbs val="0"/>
                                  </p:iterate>
                                  <p:childTnLst>
                                    <p:animEffect filter="wipe(left)" transition="out">
                                      <p:cBhvr>
                                        <p:cTn id="87" dur="1000" fill="hold"/>
                                        <p:tgtEl>
                                          <p:spTgt spid="294"/>
                                        </p:tgtEl>
                                      </p:cBhvr>
                                    </p:animEffect>
                                    <p:set>
                                      <p:cBhvr>
                                        <p:cTn id="88" fill="hold">
                                          <p:stCondLst>
                                            <p:cond delay="999"/>
                                          </p:stCondLst>
                                        </p:cTn>
                                        <p:tgtEl>
                                          <p:spTgt spid="294"/>
                                        </p:tgtEl>
                                        <p:attrNameLst>
                                          <p:attrName>style.visibility</p:attrName>
                                        </p:attrNameLst>
                                      </p:cBhvr>
                                      <p:to>
                                        <p:strVal val="hidden"/>
                                      </p:to>
                                    </p:set>
                                  </p:childTnLst>
                                </p:cTn>
                              </p:par>
                            </p:childTnLst>
                          </p:cTn>
                        </p:par>
                        <p:par>
                          <p:cTn id="89" fill="hold">
                            <p:stCondLst>
                              <p:cond delay="1000"/>
                            </p:stCondLst>
                            <p:childTnLst>
                              <p:par>
                                <p:cTn id="90" presetClass="entr" nodeType="afterEffect" presetSubtype="16" presetID="23" grpId="18" fill="hold">
                                  <p:stCondLst>
                                    <p:cond delay="0"/>
                                  </p:stCondLst>
                                  <p:iterate type="el" backwards="0">
                                    <p:tmAbs val="0"/>
                                  </p:iterate>
                                  <p:childTnLst>
                                    <p:set>
                                      <p:cBhvr>
                                        <p:cTn id="91" fill="hold"/>
                                        <p:tgtEl>
                                          <p:spTgt spid="297"/>
                                        </p:tgtEl>
                                        <p:attrNameLst>
                                          <p:attrName>style.visibility</p:attrName>
                                        </p:attrNameLst>
                                      </p:cBhvr>
                                      <p:to>
                                        <p:strVal val="visible"/>
                                      </p:to>
                                    </p:set>
                                    <p:anim calcmode="lin" valueType="num">
                                      <p:cBhvr>
                                        <p:cTn id="92" dur="750" fill="hold"/>
                                        <p:tgtEl>
                                          <p:spTgt spid="297"/>
                                        </p:tgtEl>
                                        <p:attrNameLst>
                                          <p:attrName>ppt_w</p:attrName>
                                        </p:attrNameLst>
                                      </p:cBhvr>
                                      <p:tavLst>
                                        <p:tav tm="0">
                                          <p:val>
                                            <p:fltVal val="0"/>
                                          </p:val>
                                        </p:tav>
                                        <p:tav tm="100000">
                                          <p:val>
                                            <p:strVal val="#ppt_w"/>
                                          </p:val>
                                        </p:tav>
                                      </p:tavLst>
                                    </p:anim>
                                    <p:anim calcmode="lin" valueType="num">
                                      <p:cBhvr>
                                        <p:cTn id="93" dur="750" fill="hold"/>
                                        <p:tgtEl>
                                          <p:spTgt spid="297"/>
                                        </p:tgtEl>
                                        <p:attrNameLst>
                                          <p:attrName>ppt_h</p:attrName>
                                        </p:attrNameLst>
                                      </p:cBhvr>
                                      <p:tavLst>
                                        <p:tav tm="0">
                                          <p:val>
                                            <p:fltVal val="0"/>
                                          </p:val>
                                        </p:tav>
                                        <p:tav tm="100000">
                                          <p:val>
                                            <p:strVal val="#ppt_h"/>
                                          </p:val>
                                        </p:tav>
                                      </p:tavLst>
                                    </p:anim>
                                  </p:childTnLst>
                                </p:cTn>
                              </p:par>
                            </p:childTnLst>
                          </p:cTn>
                        </p:par>
                        <p:par>
                          <p:cTn id="94" fill="hold">
                            <p:stCondLst>
                              <p:cond delay="1750"/>
                            </p:stCondLst>
                            <p:childTnLst>
                              <p:par>
                                <p:cTn id="95" presetClass="entr" nodeType="afterEffect" presetSubtype="16" presetID="23" grpId="19" fill="hold">
                                  <p:stCondLst>
                                    <p:cond delay="0"/>
                                  </p:stCondLst>
                                  <p:iterate type="el" backwards="0">
                                    <p:tmAbs val="0"/>
                                  </p:iterate>
                                  <p:childTnLst>
                                    <p:set>
                                      <p:cBhvr>
                                        <p:cTn id="96" fill="hold"/>
                                        <p:tgtEl>
                                          <p:spTgt spid="296"/>
                                        </p:tgtEl>
                                        <p:attrNameLst>
                                          <p:attrName>style.visibility</p:attrName>
                                        </p:attrNameLst>
                                      </p:cBhvr>
                                      <p:to>
                                        <p:strVal val="visible"/>
                                      </p:to>
                                    </p:set>
                                    <p:anim calcmode="lin" valueType="num">
                                      <p:cBhvr>
                                        <p:cTn id="97" dur="750" fill="hold"/>
                                        <p:tgtEl>
                                          <p:spTgt spid="296"/>
                                        </p:tgtEl>
                                        <p:attrNameLst>
                                          <p:attrName>ppt_w</p:attrName>
                                        </p:attrNameLst>
                                      </p:cBhvr>
                                      <p:tavLst>
                                        <p:tav tm="0">
                                          <p:val>
                                            <p:fltVal val="0"/>
                                          </p:val>
                                        </p:tav>
                                        <p:tav tm="100000">
                                          <p:val>
                                            <p:strVal val="#ppt_w"/>
                                          </p:val>
                                        </p:tav>
                                      </p:tavLst>
                                    </p:anim>
                                    <p:anim calcmode="lin" valueType="num">
                                      <p:cBhvr>
                                        <p:cTn id="98" dur="750" fill="hold"/>
                                        <p:tgtEl>
                                          <p:spTgt spid="296"/>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Class="exit" nodeType="clickEffect" presetSubtype="8" presetID="22" grpId="20" fill="hold">
                                  <p:stCondLst>
                                    <p:cond delay="0"/>
                                  </p:stCondLst>
                                  <p:iterate type="el" backwards="0">
                                    <p:tmAbs val="0"/>
                                  </p:iterate>
                                  <p:childTnLst>
                                    <p:animEffect filter="wipe(left)" transition="out">
                                      <p:cBhvr>
                                        <p:cTn id="102" dur="1000" fill="hold"/>
                                        <p:tgtEl>
                                          <p:spTgt spid="296"/>
                                        </p:tgtEl>
                                      </p:cBhvr>
                                    </p:animEffect>
                                    <p:set>
                                      <p:cBhvr>
                                        <p:cTn id="103" fill="hold">
                                          <p:stCondLst>
                                            <p:cond delay="999"/>
                                          </p:stCondLst>
                                        </p:cTn>
                                        <p:tgtEl>
                                          <p:spTgt spid="296"/>
                                        </p:tgtEl>
                                        <p:attrNameLst>
                                          <p:attrName>style.visibility</p:attrName>
                                        </p:attrNameLst>
                                      </p:cBhvr>
                                      <p:to>
                                        <p:strVal val="hidden"/>
                                      </p:to>
                                    </p:set>
                                  </p:childTnLst>
                                </p:cTn>
                              </p:par>
                            </p:childTnLst>
                          </p:cTn>
                        </p:par>
                        <p:par>
                          <p:cTn id="104" fill="hold">
                            <p:stCondLst>
                              <p:cond delay="1000"/>
                            </p:stCondLst>
                            <p:childTnLst>
                              <p:par>
                                <p:cTn id="105" presetClass="entr" nodeType="afterEffect" presetSubtype="16" presetID="23" grpId="21" fill="hold">
                                  <p:stCondLst>
                                    <p:cond delay="0"/>
                                  </p:stCondLst>
                                  <p:iterate type="el" backwards="0">
                                    <p:tmAbs val="0"/>
                                  </p:iterate>
                                  <p:childTnLst>
                                    <p:set>
                                      <p:cBhvr>
                                        <p:cTn id="106" fill="hold"/>
                                        <p:tgtEl>
                                          <p:spTgt spid="299"/>
                                        </p:tgtEl>
                                        <p:attrNameLst>
                                          <p:attrName>style.visibility</p:attrName>
                                        </p:attrNameLst>
                                      </p:cBhvr>
                                      <p:to>
                                        <p:strVal val="visible"/>
                                      </p:to>
                                    </p:set>
                                    <p:anim calcmode="lin" valueType="num">
                                      <p:cBhvr>
                                        <p:cTn id="107" dur="750" fill="hold"/>
                                        <p:tgtEl>
                                          <p:spTgt spid="299"/>
                                        </p:tgtEl>
                                        <p:attrNameLst>
                                          <p:attrName>ppt_w</p:attrName>
                                        </p:attrNameLst>
                                      </p:cBhvr>
                                      <p:tavLst>
                                        <p:tav tm="0">
                                          <p:val>
                                            <p:fltVal val="0"/>
                                          </p:val>
                                        </p:tav>
                                        <p:tav tm="100000">
                                          <p:val>
                                            <p:strVal val="#ppt_w"/>
                                          </p:val>
                                        </p:tav>
                                      </p:tavLst>
                                    </p:anim>
                                    <p:anim calcmode="lin" valueType="num">
                                      <p:cBhvr>
                                        <p:cTn id="108" dur="750" fill="hold"/>
                                        <p:tgtEl>
                                          <p:spTgt spid="299"/>
                                        </p:tgtEl>
                                        <p:attrNameLst>
                                          <p:attrName>ppt_h</p:attrName>
                                        </p:attrNameLst>
                                      </p:cBhvr>
                                      <p:tavLst>
                                        <p:tav tm="0">
                                          <p:val>
                                            <p:fltVal val="0"/>
                                          </p:val>
                                        </p:tav>
                                        <p:tav tm="100000">
                                          <p:val>
                                            <p:strVal val="#ppt_h"/>
                                          </p:val>
                                        </p:tav>
                                      </p:tavLst>
                                    </p:anim>
                                  </p:childTnLst>
                                </p:cTn>
                              </p:par>
                            </p:childTnLst>
                          </p:cTn>
                        </p:par>
                        <p:par>
                          <p:cTn id="109" fill="hold">
                            <p:stCondLst>
                              <p:cond delay="1750"/>
                            </p:stCondLst>
                            <p:childTnLst>
                              <p:par>
                                <p:cTn id="110" presetClass="entr" nodeType="afterEffect" presetSubtype="16" presetID="23" grpId="22" fill="hold">
                                  <p:stCondLst>
                                    <p:cond delay="0"/>
                                  </p:stCondLst>
                                  <p:iterate type="el" backwards="0">
                                    <p:tmAbs val="0"/>
                                  </p:iterate>
                                  <p:childTnLst>
                                    <p:set>
                                      <p:cBhvr>
                                        <p:cTn id="111" fill="hold"/>
                                        <p:tgtEl>
                                          <p:spTgt spid="298"/>
                                        </p:tgtEl>
                                        <p:attrNameLst>
                                          <p:attrName>style.visibility</p:attrName>
                                        </p:attrNameLst>
                                      </p:cBhvr>
                                      <p:to>
                                        <p:strVal val="visible"/>
                                      </p:to>
                                    </p:set>
                                    <p:anim calcmode="lin" valueType="num">
                                      <p:cBhvr>
                                        <p:cTn id="112" dur="750" fill="hold"/>
                                        <p:tgtEl>
                                          <p:spTgt spid="298"/>
                                        </p:tgtEl>
                                        <p:attrNameLst>
                                          <p:attrName>ppt_w</p:attrName>
                                        </p:attrNameLst>
                                      </p:cBhvr>
                                      <p:tavLst>
                                        <p:tav tm="0">
                                          <p:val>
                                            <p:fltVal val="0"/>
                                          </p:val>
                                        </p:tav>
                                        <p:tav tm="100000">
                                          <p:val>
                                            <p:strVal val="#ppt_w"/>
                                          </p:val>
                                        </p:tav>
                                      </p:tavLst>
                                    </p:anim>
                                    <p:anim calcmode="lin" valueType="num">
                                      <p:cBhvr>
                                        <p:cTn id="113" dur="750" fill="hold"/>
                                        <p:tgtEl>
                                          <p:spTgt spid="2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11"/>
      <p:bldP build="whole" bldLvl="1" animBg="1" rev="0" advAuto="0" spid="292" grpId="13"/>
      <p:bldP build="whole" bldLvl="1" animBg="1" rev="0" advAuto="0" spid="292" grpId="14"/>
      <p:bldP build="whole" bldLvl="1" animBg="1" rev="0" advAuto="0" spid="293" grpId="12"/>
      <p:bldP build="whole" bldLvl="1" animBg="1" rev="0" advAuto="0" spid="291" grpId="9"/>
      <p:bldP build="whole" bldLvl="1" animBg="1" rev="0" advAuto="0" spid="299" grpId="21"/>
      <p:bldP build="whole" bldLvl="1" animBg="1" rev="0" advAuto="0" spid="295" grpId="15"/>
      <p:bldP build="whole" bldLvl="1" animBg="1" rev="0" advAuto="0" spid="287" grpId="1"/>
      <p:bldP build="whole" bldLvl="1" animBg="1" rev="0" advAuto="0" spid="287" grpId="3"/>
      <p:bldP build="whole" bldLvl="1" animBg="1" rev="0" advAuto="0" spid="294" grpId="16"/>
      <p:bldP build="whole" bldLvl="1" animBg="1" rev="0" advAuto="0" spid="294" grpId="17"/>
      <p:bldP build="whole" bldLvl="1" animBg="1" rev="0" advAuto="0" spid="298" grpId="22"/>
      <p:bldP build="whole" bldLvl="1" animBg="1" rev="0" advAuto="0" spid="297" grpId="18"/>
      <p:bldP build="whole" bldLvl="1" animBg="1" rev="0" advAuto="0" spid="288" grpId="5"/>
      <p:bldP build="whole" bldLvl="1" animBg="1" rev="0" advAuto="0" spid="288" grpId="6"/>
      <p:bldP build="whole" bldLvl="1" animBg="1" rev="0" advAuto="0" spid="285" grpId="2"/>
      <p:bldP build="whole" bldLvl="1" animBg="1" rev="0" advAuto="0" spid="289" grpId="7"/>
      <p:bldP build="whole" bldLvl="1" animBg="1" rev="0" advAuto="0" spid="285" grpId="4"/>
      <p:bldP build="whole" bldLvl="1" animBg="1" rev="0" advAuto="0" spid="296" grpId="19"/>
      <p:bldP build="whole" bldLvl="1" animBg="1" rev="0" advAuto="0" spid="289" grpId="8"/>
      <p:bldP build="whole" bldLvl="1" animBg="1" rev="0" advAuto="0" spid="296" grpId="20"/>
      <p:bldP build="whole" bldLvl="1" animBg="1" rev="0" advAuto="0" spid="290" grpId="10"/>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Move to the cloud, build faster and rent simpler with Amazon Auror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Move to the cloud, build faster and rent simpler with Amazon Aurora</a:t>
            </a:r>
          </a:p>
        </p:txBody>
      </p:sp>
      <p:pic>
        <p:nvPicPr>
          <p:cNvPr id="302"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Aurora Benefits"/>
          <p:cNvSpPr txBox="1"/>
          <p:nvPr>
            <p:ph type="title" idx="4294967295"/>
          </p:nvPr>
        </p:nvSpPr>
        <p:spPr>
          <a:xfrm>
            <a:off x="1270000" y="-1246530"/>
            <a:ext cx="10464800" cy="3302001"/>
          </a:xfrm>
          <a:prstGeom prst="rect">
            <a:avLst/>
          </a:prstGeom>
        </p:spPr>
        <p:txBody>
          <a:bodyPr anchor="b"/>
          <a:lstStyle>
            <a:lvl1pPr>
              <a:defRPr sz="6900"/>
            </a:lvl1pPr>
          </a:lstStyle>
          <a:p>
            <a:pPr/>
            <a:r>
              <a:t>Aurora Benefits</a:t>
            </a:r>
          </a:p>
        </p:txBody>
      </p:sp>
      <p:sp>
        <p:nvSpPr>
          <p:cNvPr id="305" name="High performance and scalability"/>
          <p:cNvSpPr txBox="1"/>
          <p:nvPr/>
        </p:nvSpPr>
        <p:spPr>
          <a:xfrm>
            <a:off x="1507680" y="3236570"/>
            <a:ext cx="523791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performance and scalability</a:t>
            </a:r>
          </a:p>
        </p:txBody>
      </p:sp>
      <p:sp>
        <p:nvSpPr>
          <p:cNvPr id="306" name="High availability and durability"/>
          <p:cNvSpPr txBox="1"/>
          <p:nvPr/>
        </p:nvSpPr>
        <p:spPr>
          <a:xfrm>
            <a:off x="1508239" y="4043985"/>
            <a:ext cx="479168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availability and durability</a:t>
            </a:r>
          </a:p>
        </p:txBody>
      </p:sp>
      <p:sp>
        <p:nvSpPr>
          <p:cNvPr id="307" name="Highly secure"/>
          <p:cNvSpPr txBox="1"/>
          <p:nvPr/>
        </p:nvSpPr>
        <p:spPr>
          <a:xfrm>
            <a:off x="1521459" y="4876799"/>
            <a:ext cx="242308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Highly secure</a:t>
            </a:r>
          </a:p>
        </p:txBody>
      </p:sp>
      <p:sp>
        <p:nvSpPr>
          <p:cNvPr id="308" name="MySQL and PostgreSQL compatible"/>
          <p:cNvSpPr txBox="1"/>
          <p:nvPr/>
        </p:nvSpPr>
        <p:spPr>
          <a:xfrm>
            <a:off x="1542681" y="5658814"/>
            <a:ext cx="566890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MySQL and PostgreSQL compatible</a:t>
            </a:r>
          </a:p>
        </p:txBody>
      </p:sp>
      <p:sp>
        <p:nvSpPr>
          <p:cNvPr id="309" name="Fully managed"/>
          <p:cNvSpPr txBox="1"/>
          <p:nvPr/>
        </p:nvSpPr>
        <p:spPr>
          <a:xfrm>
            <a:off x="1540852" y="6475272"/>
            <a:ext cx="256359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Fully managed</a:t>
            </a:r>
          </a:p>
        </p:txBody>
      </p:sp>
      <p:sp>
        <p:nvSpPr>
          <p:cNvPr id="310" name="Migration support"/>
          <p:cNvSpPr txBox="1"/>
          <p:nvPr/>
        </p:nvSpPr>
        <p:spPr>
          <a:xfrm>
            <a:off x="1540852" y="7273643"/>
            <a:ext cx="30491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Migration support</a:t>
            </a:r>
          </a:p>
        </p:txBody>
      </p:sp>
    </p:spTree>
  </p:cSld>
  <p:clrMapOvr>
    <a:masterClrMapping/>
  </p:clrMapOvr>
  <mc:AlternateContent xmlns:mc="http://schemas.openxmlformats.org/markup-compatibility/2006">
    <mc:Choice xmlns:p14="http://schemas.microsoft.com/office/powerpoint/2010/main" Requires="p14">
      <p:transition spd="slow" advClick="1" p14:dur="25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05"/>
                                        </p:tgtEl>
                                        <p:attrNameLst>
                                          <p:attrName>style.visibility</p:attrName>
                                        </p:attrNameLst>
                                      </p:cBhvr>
                                      <p:to>
                                        <p:strVal val="visible"/>
                                      </p:to>
                                    </p:set>
                                    <p:anim calcmode="lin" valueType="num">
                                      <p:cBhvr>
                                        <p:cTn id="7" dur="750" fill="hold"/>
                                        <p:tgtEl>
                                          <p:spTgt spid="305"/>
                                        </p:tgtEl>
                                        <p:attrNameLst>
                                          <p:attrName>ppt_w</p:attrName>
                                        </p:attrNameLst>
                                      </p:cBhvr>
                                      <p:tavLst>
                                        <p:tav tm="0">
                                          <p:val>
                                            <p:fltVal val="0"/>
                                          </p:val>
                                        </p:tav>
                                        <p:tav tm="100000">
                                          <p:val>
                                            <p:strVal val="#ppt_w"/>
                                          </p:val>
                                        </p:tav>
                                      </p:tavLst>
                                    </p:anim>
                                    <p:anim calcmode="lin" valueType="num">
                                      <p:cBhvr>
                                        <p:cTn id="8" dur="750" fill="hold"/>
                                        <p:tgtEl>
                                          <p:spTgt spid="30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06"/>
                                        </p:tgtEl>
                                        <p:attrNameLst>
                                          <p:attrName>style.visibility</p:attrName>
                                        </p:attrNameLst>
                                      </p:cBhvr>
                                      <p:to>
                                        <p:strVal val="visible"/>
                                      </p:to>
                                    </p:set>
                                    <p:anim calcmode="lin" valueType="num">
                                      <p:cBhvr>
                                        <p:cTn id="13" dur="750" fill="hold"/>
                                        <p:tgtEl>
                                          <p:spTgt spid="306"/>
                                        </p:tgtEl>
                                        <p:attrNameLst>
                                          <p:attrName>ppt_w</p:attrName>
                                        </p:attrNameLst>
                                      </p:cBhvr>
                                      <p:tavLst>
                                        <p:tav tm="0">
                                          <p:val>
                                            <p:fltVal val="0"/>
                                          </p:val>
                                        </p:tav>
                                        <p:tav tm="100000">
                                          <p:val>
                                            <p:strVal val="#ppt_w"/>
                                          </p:val>
                                        </p:tav>
                                      </p:tavLst>
                                    </p:anim>
                                    <p:anim calcmode="lin" valueType="num">
                                      <p:cBhvr>
                                        <p:cTn id="14" dur="750" fill="hold"/>
                                        <p:tgtEl>
                                          <p:spTgt spid="30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07"/>
                                        </p:tgtEl>
                                        <p:attrNameLst>
                                          <p:attrName>style.visibility</p:attrName>
                                        </p:attrNameLst>
                                      </p:cBhvr>
                                      <p:to>
                                        <p:strVal val="visible"/>
                                      </p:to>
                                    </p:set>
                                    <p:anim calcmode="lin" valueType="num">
                                      <p:cBhvr>
                                        <p:cTn id="19" dur="750" fill="hold"/>
                                        <p:tgtEl>
                                          <p:spTgt spid="307"/>
                                        </p:tgtEl>
                                        <p:attrNameLst>
                                          <p:attrName>ppt_w</p:attrName>
                                        </p:attrNameLst>
                                      </p:cBhvr>
                                      <p:tavLst>
                                        <p:tav tm="0">
                                          <p:val>
                                            <p:fltVal val="0"/>
                                          </p:val>
                                        </p:tav>
                                        <p:tav tm="100000">
                                          <p:val>
                                            <p:strVal val="#ppt_w"/>
                                          </p:val>
                                        </p:tav>
                                      </p:tavLst>
                                    </p:anim>
                                    <p:anim calcmode="lin" valueType="num">
                                      <p:cBhvr>
                                        <p:cTn id="20" dur="750" fill="hold"/>
                                        <p:tgtEl>
                                          <p:spTgt spid="30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308"/>
                                        </p:tgtEl>
                                        <p:attrNameLst>
                                          <p:attrName>style.visibility</p:attrName>
                                        </p:attrNameLst>
                                      </p:cBhvr>
                                      <p:to>
                                        <p:strVal val="visible"/>
                                      </p:to>
                                    </p:set>
                                    <p:anim calcmode="lin" valueType="num">
                                      <p:cBhvr>
                                        <p:cTn id="25" dur="750" fill="hold"/>
                                        <p:tgtEl>
                                          <p:spTgt spid="308"/>
                                        </p:tgtEl>
                                        <p:attrNameLst>
                                          <p:attrName>ppt_w</p:attrName>
                                        </p:attrNameLst>
                                      </p:cBhvr>
                                      <p:tavLst>
                                        <p:tav tm="0">
                                          <p:val>
                                            <p:fltVal val="0"/>
                                          </p:val>
                                        </p:tav>
                                        <p:tav tm="100000">
                                          <p:val>
                                            <p:strVal val="#ppt_w"/>
                                          </p:val>
                                        </p:tav>
                                      </p:tavLst>
                                    </p:anim>
                                    <p:anim calcmode="lin" valueType="num">
                                      <p:cBhvr>
                                        <p:cTn id="26" dur="750" fill="hold"/>
                                        <p:tgtEl>
                                          <p:spTgt spid="30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309"/>
                                        </p:tgtEl>
                                        <p:attrNameLst>
                                          <p:attrName>style.visibility</p:attrName>
                                        </p:attrNameLst>
                                      </p:cBhvr>
                                      <p:to>
                                        <p:strVal val="visible"/>
                                      </p:to>
                                    </p:set>
                                    <p:anim calcmode="lin" valueType="num">
                                      <p:cBhvr>
                                        <p:cTn id="31" dur="750" fill="hold"/>
                                        <p:tgtEl>
                                          <p:spTgt spid="309"/>
                                        </p:tgtEl>
                                        <p:attrNameLst>
                                          <p:attrName>ppt_w</p:attrName>
                                        </p:attrNameLst>
                                      </p:cBhvr>
                                      <p:tavLst>
                                        <p:tav tm="0">
                                          <p:val>
                                            <p:fltVal val="0"/>
                                          </p:val>
                                        </p:tav>
                                        <p:tav tm="100000">
                                          <p:val>
                                            <p:strVal val="#ppt_w"/>
                                          </p:val>
                                        </p:tav>
                                      </p:tavLst>
                                    </p:anim>
                                    <p:anim calcmode="lin" valueType="num">
                                      <p:cBhvr>
                                        <p:cTn id="32" dur="750" fill="hold"/>
                                        <p:tgtEl>
                                          <p:spTgt spid="309"/>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310"/>
                                        </p:tgtEl>
                                        <p:attrNameLst>
                                          <p:attrName>style.visibility</p:attrName>
                                        </p:attrNameLst>
                                      </p:cBhvr>
                                      <p:to>
                                        <p:strVal val="visible"/>
                                      </p:to>
                                    </p:set>
                                    <p:anim calcmode="lin" valueType="num">
                                      <p:cBhvr>
                                        <p:cTn id="37" dur="750" fill="hold"/>
                                        <p:tgtEl>
                                          <p:spTgt spid="310"/>
                                        </p:tgtEl>
                                        <p:attrNameLst>
                                          <p:attrName>ppt_w</p:attrName>
                                        </p:attrNameLst>
                                      </p:cBhvr>
                                      <p:tavLst>
                                        <p:tav tm="0">
                                          <p:val>
                                            <p:fltVal val="0"/>
                                          </p:val>
                                        </p:tav>
                                        <p:tav tm="100000">
                                          <p:val>
                                            <p:strVal val="#ppt_w"/>
                                          </p:val>
                                        </p:tav>
                                      </p:tavLst>
                                    </p:anim>
                                    <p:anim calcmode="lin" valueType="num">
                                      <p:cBhvr>
                                        <p:cTn id="38" dur="750" fill="hold"/>
                                        <p:tgtEl>
                                          <p:spTgt spid="3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6" grpId="2"/>
      <p:bldP build="whole" bldLvl="1" animBg="1" rev="0" advAuto="0" spid="309" grpId="5"/>
      <p:bldP build="whole" bldLvl="1" animBg="1" rev="0" advAuto="0" spid="308" grpId="4"/>
      <p:bldP build="whole" bldLvl="1" animBg="1" rev="0" advAuto="0" spid="307" grpId="3"/>
      <p:bldP build="whole" bldLvl="1" animBg="1" rev="0" advAuto="0" spid="310" grpId="6"/>
      <p:bldP build="whole" bldLvl="1" animBg="1" rev="0" advAuto="0" spid="305"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Aurora Use Cases"/>
          <p:cNvSpPr txBox="1"/>
          <p:nvPr>
            <p:ph type="title" idx="4294967295"/>
          </p:nvPr>
        </p:nvSpPr>
        <p:spPr>
          <a:xfrm>
            <a:off x="1158241" y="-1296988"/>
            <a:ext cx="10812067" cy="3302001"/>
          </a:xfrm>
          <a:prstGeom prst="rect">
            <a:avLst/>
          </a:prstGeom>
        </p:spPr>
        <p:txBody>
          <a:bodyPr anchor="b"/>
          <a:lstStyle>
            <a:lvl1pPr>
              <a:defRPr sz="6900"/>
            </a:lvl1pPr>
          </a:lstStyle>
          <a:p>
            <a:pPr/>
            <a:r>
              <a:t>Aurora Use Cases</a:t>
            </a:r>
          </a:p>
        </p:txBody>
      </p:sp>
      <p:sp>
        <p:nvSpPr>
          <p:cNvPr id="313" name="Enterprise Applications"/>
          <p:cNvSpPr txBox="1"/>
          <p:nvPr/>
        </p:nvSpPr>
        <p:spPr>
          <a:xfrm>
            <a:off x="1533080" y="2542662"/>
            <a:ext cx="350520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Enterprise Applications</a:t>
            </a:r>
          </a:p>
        </p:txBody>
      </p:sp>
      <p:sp>
        <p:nvSpPr>
          <p:cNvPr id="314" name="Amazon Aurora is a great option for any enterprise application that can…"/>
          <p:cNvSpPr txBox="1"/>
          <p:nvPr/>
        </p:nvSpPr>
        <p:spPr>
          <a:xfrm>
            <a:off x="1495539" y="3541370"/>
            <a:ext cx="11587278"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Aurora is a great option for any enterprise application that can </a:t>
            </a:r>
          </a:p>
          <a:p>
            <a:pPr algn="l"/>
            <a:r>
              <a:t>    use a relational database. Compared to commercial databases, Amazon </a:t>
            </a:r>
          </a:p>
          <a:p>
            <a:pPr algn="l"/>
            <a:r>
              <a:t>    Aurora can help cut down your database costs by 90% or more while </a:t>
            </a:r>
          </a:p>
          <a:p>
            <a:pPr algn="l"/>
            <a:r>
              <a:t>    improving reliability and availability of the database. Amazon Aurora being </a:t>
            </a:r>
          </a:p>
          <a:p>
            <a:pPr algn="l"/>
            <a:r>
              <a:t>    a fully managed service helps you save time by automating time consuming </a:t>
            </a:r>
          </a:p>
          <a:p>
            <a:pPr algn="l"/>
            <a:r>
              <a:t>    tasks such as provisioning, patching, backup, recovery, failure detection, </a:t>
            </a:r>
          </a:p>
          <a:p>
            <a:pPr algn="l"/>
            <a:r>
              <a:t>    and repair.</a:t>
            </a:r>
          </a:p>
        </p:txBody>
      </p:sp>
    </p:spTree>
  </p:cSld>
  <p:clrMapOvr>
    <a:masterClrMapping/>
  </p:clrMapOvr>
  <mc:AlternateContent xmlns:mc="http://schemas.openxmlformats.org/markup-compatibility/2006">
    <mc:Choice xmlns:p14="http://schemas.microsoft.com/office/powerpoint/2010/main" Requires="p14">
      <p:transition spd="slow" advClick="1" p14:dur="2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313"/>
                                        </p:tgtEl>
                                        <p:attrNameLst>
                                          <p:attrName>style.visibility</p:attrName>
                                        </p:attrNameLst>
                                      </p:cBhvr>
                                      <p:to>
                                        <p:strVal val="visible"/>
                                      </p:to>
                                    </p:set>
                                    <p:anim calcmode="lin" valueType="num">
                                      <p:cBhvr>
                                        <p:cTn id="7" dur="1500" fill="hold"/>
                                        <p:tgtEl>
                                          <p:spTgt spid="313"/>
                                        </p:tgtEl>
                                        <p:attrNameLst>
                                          <p:attrName>ppt_w</p:attrName>
                                        </p:attrNameLst>
                                      </p:cBhvr>
                                      <p:tavLst>
                                        <p:tav tm="0">
                                          <p:val>
                                            <p:strVal val="4*#ppt_w"/>
                                          </p:val>
                                        </p:tav>
                                        <p:tav tm="100000">
                                          <p:val>
                                            <p:strVal val="#ppt_w"/>
                                          </p:val>
                                        </p:tav>
                                      </p:tavLst>
                                    </p:anim>
                                    <p:anim calcmode="lin" valueType="num">
                                      <p:cBhvr>
                                        <p:cTn id="8" dur="1500" fill="hold"/>
                                        <p:tgtEl>
                                          <p:spTgt spid="313"/>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314"/>
                                        </p:tgtEl>
                                        <p:attrNameLst>
                                          <p:attrName>style.visibility</p:attrName>
                                        </p:attrNameLst>
                                      </p:cBhvr>
                                      <p:to>
                                        <p:strVal val="visible"/>
                                      </p:to>
                                    </p:set>
                                    <p:anim calcmode="lin" valueType="num">
                                      <p:cBhvr>
                                        <p:cTn id="13" dur="1500" fill="hold"/>
                                        <p:tgtEl>
                                          <p:spTgt spid="314"/>
                                        </p:tgtEl>
                                        <p:attrNameLst>
                                          <p:attrName>ppt_w</p:attrName>
                                        </p:attrNameLst>
                                      </p:cBhvr>
                                      <p:tavLst>
                                        <p:tav tm="0">
                                          <p:val>
                                            <p:strVal val="4*#ppt_w"/>
                                          </p:val>
                                        </p:tav>
                                        <p:tav tm="100000">
                                          <p:val>
                                            <p:strVal val="#ppt_w"/>
                                          </p:val>
                                        </p:tav>
                                      </p:tavLst>
                                    </p:anim>
                                    <p:anim calcmode="lin" valueType="num">
                                      <p:cBhvr>
                                        <p:cTn id="14" dur="1500" fill="hold"/>
                                        <p:tgtEl>
                                          <p:spTgt spid="31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3" grpId="1"/>
      <p:bldP build="whole" bldLvl="1" animBg="1" rev="0" advAuto="0" spid="314"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Aurora Use Cases"/>
          <p:cNvSpPr txBox="1"/>
          <p:nvPr>
            <p:ph type="title" idx="4294967295"/>
          </p:nvPr>
        </p:nvSpPr>
        <p:spPr>
          <a:xfrm>
            <a:off x="1270000" y="-1296988"/>
            <a:ext cx="10464800" cy="3302001"/>
          </a:xfrm>
          <a:prstGeom prst="rect">
            <a:avLst/>
          </a:prstGeom>
        </p:spPr>
        <p:txBody>
          <a:bodyPr anchor="b"/>
          <a:lstStyle>
            <a:lvl1pPr>
              <a:defRPr sz="6900"/>
            </a:lvl1pPr>
          </a:lstStyle>
          <a:p>
            <a:pPr/>
            <a:r>
              <a:t>Aurora Use Cases</a:t>
            </a:r>
          </a:p>
        </p:txBody>
      </p:sp>
      <p:sp>
        <p:nvSpPr>
          <p:cNvPr id="317" name="Software as a Service (SaaS) Applications"/>
          <p:cNvSpPr txBox="1"/>
          <p:nvPr/>
        </p:nvSpPr>
        <p:spPr>
          <a:xfrm>
            <a:off x="1494980" y="2634737"/>
            <a:ext cx="616488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Software as a Service (SaaS) Applications</a:t>
            </a:r>
          </a:p>
        </p:txBody>
      </p:sp>
      <p:sp>
        <p:nvSpPr>
          <p:cNvPr id="318" name="SaaS applications often use architectures that are multi-tenant, which…"/>
          <p:cNvSpPr txBox="1"/>
          <p:nvPr/>
        </p:nvSpPr>
        <p:spPr>
          <a:xfrm>
            <a:off x="1533639" y="3725520"/>
            <a:ext cx="11457128"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SaaS applications often use architectures that are multi-tenant, which </a:t>
            </a:r>
          </a:p>
          <a:p>
            <a:pPr algn="l"/>
            <a:r>
              <a:t>    requires a great deal of flexibility in instance and storage scaling along </a:t>
            </a:r>
          </a:p>
          <a:p>
            <a:pPr algn="l"/>
            <a:r>
              <a:t>    with high performance and reliability. Amazon Aurora provides all of these </a:t>
            </a:r>
          </a:p>
          <a:p>
            <a:pPr algn="l"/>
            <a:r>
              <a:t>    features in a managed database offering, helping SaaS companies focus </a:t>
            </a:r>
          </a:p>
          <a:p>
            <a:pPr algn="l"/>
            <a:r>
              <a:t>    on building high quality applications without worrying about the underlying </a:t>
            </a:r>
          </a:p>
          <a:p>
            <a:pPr algn="l"/>
            <a:r>
              <a:t>    database that powers the application</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317"/>
                                        </p:tgtEl>
                                        <p:attrNameLst>
                                          <p:attrName>style.visibility</p:attrName>
                                        </p:attrNameLst>
                                      </p:cBhvr>
                                      <p:to>
                                        <p:strVal val="visible"/>
                                      </p:to>
                                    </p:set>
                                    <p:anim calcmode="lin" valueType="num">
                                      <p:cBhvr>
                                        <p:cTn id="7" dur="1500" fill="hold"/>
                                        <p:tgtEl>
                                          <p:spTgt spid="317"/>
                                        </p:tgtEl>
                                        <p:attrNameLst>
                                          <p:attrName>ppt_w</p:attrName>
                                        </p:attrNameLst>
                                      </p:cBhvr>
                                      <p:tavLst>
                                        <p:tav tm="0" fmla="#ppt_w*sin(2.5*pi*$)">
                                          <p:val>
                                            <p:fltVal val="0"/>
                                          </p:val>
                                        </p:tav>
                                        <p:tav tm="100000">
                                          <p:val>
                                            <p:fltVal val="1"/>
                                          </p:val>
                                        </p:tav>
                                      </p:tavLst>
                                    </p:anim>
                                    <p:anim calcmode="lin" valueType="num">
                                      <p:cBhvr>
                                        <p:cTn id="8" dur="1500" fill="hold"/>
                                        <p:tgtEl>
                                          <p:spTgt spid="31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el" backwards="0">
                                    <p:tmAbs val="0"/>
                                  </p:iterate>
                                  <p:childTnLst>
                                    <p:set>
                                      <p:cBhvr>
                                        <p:cTn id="12" fill="hold"/>
                                        <p:tgtEl>
                                          <p:spTgt spid="318"/>
                                        </p:tgtEl>
                                        <p:attrNameLst>
                                          <p:attrName>style.visibility</p:attrName>
                                        </p:attrNameLst>
                                      </p:cBhvr>
                                      <p:to>
                                        <p:strVal val="visible"/>
                                      </p:to>
                                    </p:set>
                                    <p:anim calcmode="lin" valueType="num">
                                      <p:cBhvr>
                                        <p:cTn id="13" dur="1500" fill="hold"/>
                                        <p:tgtEl>
                                          <p:spTgt spid="318"/>
                                        </p:tgtEl>
                                        <p:attrNameLst>
                                          <p:attrName>ppt_w</p:attrName>
                                        </p:attrNameLst>
                                      </p:cBhvr>
                                      <p:tavLst>
                                        <p:tav tm="0" fmla="#ppt_w*sin(2.5*pi*$)">
                                          <p:val>
                                            <p:fltVal val="0"/>
                                          </p:val>
                                        </p:tav>
                                        <p:tav tm="100000">
                                          <p:val>
                                            <p:fltVal val="1"/>
                                          </p:val>
                                        </p:tav>
                                      </p:tavLst>
                                    </p:anim>
                                    <p:anim calcmode="lin" valueType="num">
                                      <p:cBhvr>
                                        <p:cTn id="14" dur="1500" fill="hold"/>
                                        <p:tgtEl>
                                          <p:spTgt spid="3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2"/>
      <p:bldP build="whole" bldLvl="1" animBg="1" rev="0" advAuto="0" spid="317"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Aurora Use Cases"/>
          <p:cNvSpPr txBox="1"/>
          <p:nvPr>
            <p:ph type="title" idx="4294967295"/>
          </p:nvPr>
        </p:nvSpPr>
        <p:spPr>
          <a:xfrm>
            <a:off x="1270000" y="-1296988"/>
            <a:ext cx="10464800" cy="3302001"/>
          </a:xfrm>
          <a:prstGeom prst="rect">
            <a:avLst/>
          </a:prstGeom>
        </p:spPr>
        <p:txBody>
          <a:bodyPr anchor="b"/>
          <a:lstStyle>
            <a:lvl1pPr>
              <a:defRPr sz="6900"/>
            </a:lvl1pPr>
          </a:lstStyle>
          <a:p>
            <a:pPr/>
            <a:r>
              <a:t>Aurora Use Cases</a:t>
            </a:r>
          </a:p>
        </p:txBody>
      </p:sp>
      <p:sp>
        <p:nvSpPr>
          <p:cNvPr id="321" name="Web and Mobile Gaming"/>
          <p:cNvSpPr txBox="1"/>
          <p:nvPr/>
        </p:nvSpPr>
        <p:spPr>
          <a:xfrm>
            <a:off x="1533080" y="2634737"/>
            <a:ext cx="365120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Web and Mobile Gaming</a:t>
            </a:r>
          </a:p>
        </p:txBody>
      </p:sp>
      <p:sp>
        <p:nvSpPr>
          <p:cNvPr id="322" name="Web and mobile games that are built to operate at very large scale need…"/>
          <p:cNvSpPr txBox="1"/>
          <p:nvPr/>
        </p:nvSpPr>
        <p:spPr>
          <a:xfrm>
            <a:off x="1533639" y="3725520"/>
            <a:ext cx="11369346"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Web and mobile games that are built to operate at very large scale need </a:t>
            </a:r>
          </a:p>
          <a:p>
            <a:pPr algn="l"/>
            <a:r>
              <a:t>    a database with high throughput, massive storage scalability, and high </a:t>
            </a:r>
          </a:p>
          <a:p>
            <a:pPr algn="l"/>
            <a:r>
              <a:t>    availability. Amazon Aurora fulfills the needs of such highly demanding </a:t>
            </a:r>
          </a:p>
          <a:p>
            <a:pPr algn="l"/>
            <a:r>
              <a:t>    applications with enough room for future growth. Since Amazon Aurora </a:t>
            </a:r>
          </a:p>
          <a:p>
            <a:pPr algn="l"/>
            <a:r>
              <a:t>    does not have any licensing constraints, it perfectly fits the variable usage </a:t>
            </a:r>
          </a:p>
          <a:p>
            <a:pPr algn="l"/>
            <a:r>
              <a:t>    pattern of these applications.</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321"/>
                                        </p:tgtEl>
                                        <p:attrNameLst>
                                          <p:attrName>style.visibility</p:attrName>
                                        </p:attrNameLst>
                                      </p:cBhvr>
                                      <p:to>
                                        <p:strVal val="visible"/>
                                      </p:to>
                                    </p:set>
                                    <p:anim calcmode="lin" valueType="num">
                                      <p:cBhvr>
                                        <p:cTn id="7" dur="1000" fill="hold"/>
                                        <p:tgtEl>
                                          <p:spTgt spid="321"/>
                                        </p:tgtEl>
                                        <p:attrNameLst>
                                          <p:attrName>ppt_w</p:attrName>
                                        </p:attrNameLst>
                                      </p:cBhvr>
                                      <p:tavLst>
                                        <p:tav tm="0">
                                          <p:val>
                                            <p:fltVal val="0"/>
                                          </p:val>
                                        </p:tav>
                                        <p:tav tm="100000">
                                          <p:val>
                                            <p:strVal val="#ppt_w"/>
                                          </p:val>
                                        </p:tav>
                                      </p:tavLst>
                                    </p:anim>
                                    <p:anim calcmode="lin" valueType="num">
                                      <p:cBhvr>
                                        <p:cTn id="8" dur="1000" fill="hold"/>
                                        <p:tgtEl>
                                          <p:spTgt spid="321"/>
                                        </p:tgtEl>
                                        <p:attrNameLst>
                                          <p:attrName>ppt_h</p:attrName>
                                        </p:attrNameLst>
                                      </p:cBhvr>
                                      <p:tavLst>
                                        <p:tav tm="0">
                                          <p:val>
                                            <p:fltVal val="0"/>
                                          </p:val>
                                        </p:tav>
                                        <p:tav tm="100000">
                                          <p:val>
                                            <p:strVal val="#ppt_h"/>
                                          </p:val>
                                        </p:tav>
                                      </p:tavLst>
                                    </p:anim>
                                    <p:anim calcmode="lin" valueType="num">
                                      <p:cBhvr>
                                        <p:cTn id="9" dur="1000" fill="hold"/>
                                        <p:tgtEl>
                                          <p:spTgt spid="32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15" grpId="2" fill="hold">
                                  <p:stCondLst>
                                    <p:cond delay="0"/>
                                  </p:stCondLst>
                                  <p:iterate type="el" backwards="0">
                                    <p:tmAbs val="0"/>
                                  </p:iterate>
                                  <p:childTnLst>
                                    <p:set>
                                      <p:cBhvr>
                                        <p:cTn id="14" fill="hold"/>
                                        <p:tgtEl>
                                          <p:spTgt spid="322"/>
                                        </p:tgtEl>
                                        <p:attrNameLst>
                                          <p:attrName>style.visibility</p:attrName>
                                        </p:attrNameLst>
                                      </p:cBhvr>
                                      <p:to>
                                        <p:strVal val="visible"/>
                                      </p:to>
                                    </p:set>
                                    <p:anim calcmode="lin" valueType="num">
                                      <p:cBhvr>
                                        <p:cTn id="15" dur="1000" fill="hold"/>
                                        <p:tgtEl>
                                          <p:spTgt spid="322"/>
                                        </p:tgtEl>
                                        <p:attrNameLst>
                                          <p:attrName>ppt_w</p:attrName>
                                        </p:attrNameLst>
                                      </p:cBhvr>
                                      <p:tavLst>
                                        <p:tav tm="0">
                                          <p:val>
                                            <p:fltVal val="0"/>
                                          </p:val>
                                        </p:tav>
                                        <p:tav tm="100000">
                                          <p:val>
                                            <p:strVal val="#ppt_w"/>
                                          </p:val>
                                        </p:tav>
                                      </p:tavLst>
                                    </p:anim>
                                    <p:anim calcmode="lin" valueType="num">
                                      <p:cBhvr>
                                        <p:cTn id="16" dur="1000" fill="hold"/>
                                        <p:tgtEl>
                                          <p:spTgt spid="322"/>
                                        </p:tgtEl>
                                        <p:attrNameLst>
                                          <p:attrName>ppt_h</p:attrName>
                                        </p:attrNameLst>
                                      </p:cBhvr>
                                      <p:tavLst>
                                        <p:tav tm="0">
                                          <p:val>
                                            <p:fltVal val="0"/>
                                          </p:val>
                                        </p:tav>
                                        <p:tav tm="100000">
                                          <p:val>
                                            <p:strVal val="#ppt_h"/>
                                          </p:val>
                                        </p:tav>
                                      </p:tavLst>
                                    </p:anim>
                                    <p:anim calcmode="lin" valueType="num">
                                      <p:cBhvr>
                                        <p:cTn id="17" dur="1000" fill="hold"/>
                                        <p:tgtEl>
                                          <p:spTgt spid="32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2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2" grpId="2"/>
      <p:bldP build="whole" bldLvl="1" animBg="1" rev="0" advAuto="0" spid="321"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Featured Aurora Customers"/>
          <p:cNvSpPr txBox="1"/>
          <p:nvPr>
            <p:ph type="title" idx="4294967295"/>
          </p:nvPr>
        </p:nvSpPr>
        <p:spPr>
          <a:xfrm>
            <a:off x="883206" y="-1296988"/>
            <a:ext cx="11362136" cy="3302001"/>
          </a:xfrm>
          <a:prstGeom prst="rect">
            <a:avLst/>
          </a:prstGeom>
        </p:spPr>
        <p:txBody>
          <a:bodyPr anchor="b"/>
          <a:lstStyle>
            <a:lvl1pPr>
              <a:defRPr sz="6900"/>
            </a:lvl1pPr>
          </a:lstStyle>
          <a:p>
            <a:pPr/>
            <a:r>
              <a:t>Featured Aurora Customers</a:t>
            </a:r>
          </a:p>
        </p:txBody>
      </p:sp>
      <p:pic>
        <p:nvPicPr>
          <p:cNvPr id="325" name="logo-big.png" descr="logo-big.png"/>
          <p:cNvPicPr>
            <a:picLocks noChangeAspect="1"/>
          </p:cNvPicPr>
          <p:nvPr/>
        </p:nvPicPr>
        <p:blipFill>
          <a:blip r:embed="rId2">
            <a:extLst/>
          </a:blip>
          <a:stretch>
            <a:fillRect/>
          </a:stretch>
        </p:blipFill>
        <p:spPr>
          <a:xfrm>
            <a:off x="8925673" y="2146300"/>
            <a:ext cx="2260601" cy="2286000"/>
          </a:xfrm>
          <a:prstGeom prst="rect">
            <a:avLst/>
          </a:prstGeom>
          <a:ln w="12700">
            <a:miter lim="400000"/>
          </a:ln>
        </p:spPr>
      </p:pic>
      <p:pic>
        <p:nvPicPr>
          <p:cNvPr id="326" name="asu.png" descr="asu.png"/>
          <p:cNvPicPr>
            <a:picLocks noChangeAspect="1"/>
          </p:cNvPicPr>
          <p:nvPr/>
        </p:nvPicPr>
        <p:blipFill>
          <a:blip r:embed="rId3">
            <a:extLst/>
          </a:blip>
          <a:stretch>
            <a:fillRect/>
          </a:stretch>
        </p:blipFill>
        <p:spPr>
          <a:xfrm>
            <a:off x="-178924" y="2478831"/>
            <a:ext cx="5844248" cy="1620938"/>
          </a:xfrm>
          <a:prstGeom prst="rect">
            <a:avLst/>
          </a:prstGeom>
          <a:ln w="12700">
            <a:miter lim="400000"/>
          </a:ln>
        </p:spPr>
      </p:pic>
      <p:pic>
        <p:nvPicPr>
          <p:cNvPr id="327" name="vz_150_rgb_r-new.png" descr="vz_150_rgb_r-new.png"/>
          <p:cNvPicPr>
            <a:picLocks noChangeAspect="1"/>
          </p:cNvPicPr>
          <p:nvPr/>
        </p:nvPicPr>
        <p:blipFill>
          <a:blip r:embed="rId4">
            <a:extLst/>
          </a:blip>
          <a:stretch>
            <a:fillRect/>
          </a:stretch>
        </p:blipFill>
        <p:spPr>
          <a:xfrm>
            <a:off x="6880973" y="3647230"/>
            <a:ext cx="6350001" cy="3810001"/>
          </a:xfrm>
          <a:prstGeom prst="rect">
            <a:avLst/>
          </a:prstGeom>
          <a:ln w="12700">
            <a:miter lim="400000"/>
          </a:ln>
        </p:spPr>
      </p:pic>
      <p:pic>
        <p:nvPicPr>
          <p:cNvPr id="328" name="1200px-Capital_One_logo.svg.png" descr="1200px-Capital_One_logo.svg.png"/>
          <p:cNvPicPr>
            <a:picLocks noChangeAspect="1"/>
          </p:cNvPicPr>
          <p:nvPr/>
        </p:nvPicPr>
        <p:blipFill>
          <a:blip r:embed="rId5">
            <a:extLst/>
          </a:blip>
          <a:stretch>
            <a:fillRect/>
          </a:stretch>
        </p:blipFill>
        <p:spPr>
          <a:xfrm>
            <a:off x="165100" y="5030515"/>
            <a:ext cx="5156200" cy="1856233"/>
          </a:xfrm>
          <a:prstGeom prst="rect">
            <a:avLst/>
          </a:prstGeom>
          <a:ln w="12700">
            <a:miter lim="400000"/>
          </a:ln>
        </p:spPr>
      </p:pic>
      <p:pic>
        <p:nvPicPr>
          <p:cNvPr id="329" name="united-nations-logo-9CBFC2E65F-seeklogo.com_.png" descr="united-nations-logo-9CBFC2E65F-seeklogo.com_.png"/>
          <p:cNvPicPr>
            <a:picLocks noChangeAspect="1"/>
          </p:cNvPicPr>
          <p:nvPr/>
        </p:nvPicPr>
        <p:blipFill>
          <a:blip r:embed="rId6">
            <a:extLst/>
          </a:blip>
          <a:stretch>
            <a:fillRect/>
          </a:stretch>
        </p:blipFill>
        <p:spPr>
          <a:xfrm>
            <a:off x="8396540" y="6675596"/>
            <a:ext cx="3318868" cy="2832101"/>
          </a:xfrm>
          <a:prstGeom prst="rect">
            <a:avLst/>
          </a:prstGeom>
          <a:ln w="12700">
            <a:miter lim="400000"/>
          </a:ln>
        </p:spPr>
      </p:pic>
      <p:pic>
        <p:nvPicPr>
          <p:cNvPr id="330" name="1200px-Nielsen_logo.svg.png" descr="1200px-Nielsen_logo.svg.png"/>
          <p:cNvPicPr>
            <a:picLocks noChangeAspect="1"/>
          </p:cNvPicPr>
          <p:nvPr/>
        </p:nvPicPr>
        <p:blipFill>
          <a:blip r:embed="rId7">
            <a:extLst/>
          </a:blip>
          <a:stretch>
            <a:fillRect/>
          </a:stretch>
        </p:blipFill>
        <p:spPr>
          <a:xfrm>
            <a:off x="4489450" y="3472925"/>
            <a:ext cx="4025900" cy="1425841"/>
          </a:xfrm>
          <a:prstGeom prst="rect">
            <a:avLst/>
          </a:prstGeom>
          <a:ln w="12700">
            <a:miter lim="400000"/>
          </a:ln>
        </p:spPr>
      </p:pic>
      <p:pic>
        <p:nvPicPr>
          <p:cNvPr id="331" name="autodesk-logo.png" descr="autodesk-logo.png"/>
          <p:cNvPicPr>
            <a:picLocks noChangeAspect="1"/>
          </p:cNvPicPr>
          <p:nvPr/>
        </p:nvPicPr>
        <p:blipFill>
          <a:blip r:embed="rId8">
            <a:extLst/>
          </a:blip>
          <a:stretch>
            <a:fillRect/>
          </a:stretch>
        </p:blipFill>
        <p:spPr>
          <a:xfrm>
            <a:off x="871220" y="7936410"/>
            <a:ext cx="3743960" cy="1701801"/>
          </a:xfrm>
          <a:prstGeom prst="rect">
            <a:avLst/>
          </a:prstGeom>
          <a:ln w="12700">
            <a:miter lim="400000"/>
          </a:ln>
        </p:spPr>
      </p:pic>
      <p:pic>
        <p:nvPicPr>
          <p:cNvPr id="332" name="1a-fanduel-dfs.png" descr="1a-fanduel-dfs.png"/>
          <p:cNvPicPr>
            <a:picLocks noChangeAspect="1"/>
          </p:cNvPicPr>
          <p:nvPr/>
        </p:nvPicPr>
        <p:blipFill>
          <a:blip r:embed="rId9">
            <a:extLst/>
          </a:blip>
          <a:stretch>
            <a:fillRect/>
          </a:stretch>
        </p:blipFill>
        <p:spPr>
          <a:xfrm>
            <a:off x="4914900" y="6901021"/>
            <a:ext cx="3175000" cy="23812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5" grpId="1" fill="hold">
                                  <p:stCondLst>
                                    <p:cond delay="0"/>
                                  </p:stCondLst>
                                  <p:iterate type="el" backwards="0">
                                    <p:tmAbs val="0"/>
                                  </p:iterate>
                                  <p:childTnLst>
                                    <p:set>
                                      <p:cBhvr>
                                        <p:cTn id="6" fill="hold"/>
                                        <p:tgtEl>
                                          <p:spTgt spid="325"/>
                                        </p:tgtEl>
                                        <p:attrNameLst>
                                          <p:attrName>style.visibility</p:attrName>
                                        </p:attrNameLst>
                                      </p:cBhvr>
                                      <p:to>
                                        <p:strVal val="visible"/>
                                      </p:to>
                                    </p:set>
                                    <p:anim calcmode="lin" valueType="num">
                                      <p:cBhvr>
                                        <p:cTn id="7" dur="1000" fill="hold"/>
                                        <p:tgtEl>
                                          <p:spTgt spid="325"/>
                                        </p:tgtEl>
                                        <p:attrNameLst>
                                          <p:attrName>ppt_w</p:attrName>
                                        </p:attrNameLst>
                                      </p:cBhvr>
                                      <p:tavLst>
                                        <p:tav tm="0">
                                          <p:val>
                                            <p:fltVal val="0"/>
                                          </p:val>
                                        </p:tav>
                                        <p:tav tm="100000">
                                          <p:val>
                                            <p:strVal val="#ppt_w"/>
                                          </p:val>
                                        </p:tav>
                                      </p:tavLst>
                                    </p:anim>
                                    <p:anim calcmode="lin" valueType="num">
                                      <p:cBhvr>
                                        <p:cTn id="8" dur="1000" fill="hold"/>
                                        <p:tgtEl>
                                          <p:spTgt spid="325"/>
                                        </p:tgtEl>
                                        <p:attrNameLst>
                                          <p:attrName>ppt_h</p:attrName>
                                        </p:attrNameLst>
                                      </p:cBhvr>
                                      <p:tavLst>
                                        <p:tav tm="0">
                                          <p:val>
                                            <p:fltVal val="0"/>
                                          </p:val>
                                        </p:tav>
                                        <p:tav tm="100000">
                                          <p:val>
                                            <p:strVal val="#ppt_h"/>
                                          </p:val>
                                        </p:tav>
                                      </p:tavLst>
                                    </p:anim>
                                    <p:anim calcmode="lin" valueType="num">
                                      <p:cBhvr>
                                        <p:cTn id="9" dur="1000" fill="hold"/>
                                        <p:tgtEl>
                                          <p:spTgt spid="32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5" grpId="2" fill="hold">
                                  <p:stCondLst>
                                    <p:cond delay="0"/>
                                  </p:stCondLst>
                                  <p:iterate type="el" backwards="0">
                                    <p:tmAbs val="0"/>
                                  </p:iterate>
                                  <p:childTnLst>
                                    <p:set>
                                      <p:cBhvr>
                                        <p:cTn id="14" fill="hold"/>
                                        <p:tgtEl>
                                          <p:spTgt spid="326"/>
                                        </p:tgtEl>
                                        <p:attrNameLst>
                                          <p:attrName>style.visibility</p:attrName>
                                        </p:attrNameLst>
                                      </p:cBhvr>
                                      <p:to>
                                        <p:strVal val="visible"/>
                                      </p:to>
                                    </p:set>
                                    <p:anim calcmode="lin" valueType="num">
                                      <p:cBhvr>
                                        <p:cTn id="15" dur="1000" fill="hold"/>
                                        <p:tgtEl>
                                          <p:spTgt spid="326"/>
                                        </p:tgtEl>
                                        <p:attrNameLst>
                                          <p:attrName>ppt_w</p:attrName>
                                        </p:attrNameLst>
                                      </p:cBhvr>
                                      <p:tavLst>
                                        <p:tav tm="0">
                                          <p:val>
                                            <p:fltVal val="0"/>
                                          </p:val>
                                        </p:tav>
                                        <p:tav tm="100000">
                                          <p:val>
                                            <p:strVal val="#ppt_w"/>
                                          </p:val>
                                        </p:tav>
                                      </p:tavLst>
                                    </p:anim>
                                    <p:anim calcmode="lin" valueType="num">
                                      <p:cBhvr>
                                        <p:cTn id="16" dur="1000" fill="hold"/>
                                        <p:tgtEl>
                                          <p:spTgt spid="326"/>
                                        </p:tgtEl>
                                        <p:attrNameLst>
                                          <p:attrName>ppt_h</p:attrName>
                                        </p:attrNameLst>
                                      </p:cBhvr>
                                      <p:tavLst>
                                        <p:tav tm="0">
                                          <p:val>
                                            <p:fltVal val="0"/>
                                          </p:val>
                                        </p:tav>
                                        <p:tav tm="100000">
                                          <p:val>
                                            <p:strVal val="#ppt_h"/>
                                          </p:val>
                                        </p:tav>
                                      </p:tavLst>
                                    </p:anim>
                                    <p:anim calcmode="lin" valueType="num">
                                      <p:cBhvr>
                                        <p:cTn id="17" dur="1000" fill="hold"/>
                                        <p:tgtEl>
                                          <p:spTgt spid="32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2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5" grpId="3" fill="hold">
                                  <p:stCondLst>
                                    <p:cond delay="0"/>
                                  </p:stCondLst>
                                  <p:iterate type="el" backwards="0">
                                    <p:tmAbs val="0"/>
                                  </p:iterate>
                                  <p:childTnLst>
                                    <p:set>
                                      <p:cBhvr>
                                        <p:cTn id="22" fill="hold"/>
                                        <p:tgtEl>
                                          <p:spTgt spid="327"/>
                                        </p:tgtEl>
                                        <p:attrNameLst>
                                          <p:attrName>style.visibility</p:attrName>
                                        </p:attrNameLst>
                                      </p:cBhvr>
                                      <p:to>
                                        <p:strVal val="visible"/>
                                      </p:to>
                                    </p:set>
                                    <p:anim calcmode="lin" valueType="num">
                                      <p:cBhvr>
                                        <p:cTn id="23" dur="1000" fill="hold"/>
                                        <p:tgtEl>
                                          <p:spTgt spid="327"/>
                                        </p:tgtEl>
                                        <p:attrNameLst>
                                          <p:attrName>ppt_w</p:attrName>
                                        </p:attrNameLst>
                                      </p:cBhvr>
                                      <p:tavLst>
                                        <p:tav tm="0">
                                          <p:val>
                                            <p:fltVal val="0"/>
                                          </p:val>
                                        </p:tav>
                                        <p:tav tm="100000">
                                          <p:val>
                                            <p:strVal val="#ppt_w"/>
                                          </p:val>
                                        </p:tav>
                                      </p:tavLst>
                                    </p:anim>
                                    <p:anim calcmode="lin" valueType="num">
                                      <p:cBhvr>
                                        <p:cTn id="24" dur="1000" fill="hold"/>
                                        <p:tgtEl>
                                          <p:spTgt spid="327"/>
                                        </p:tgtEl>
                                        <p:attrNameLst>
                                          <p:attrName>ppt_h</p:attrName>
                                        </p:attrNameLst>
                                      </p:cBhvr>
                                      <p:tavLst>
                                        <p:tav tm="0">
                                          <p:val>
                                            <p:fltVal val="0"/>
                                          </p:val>
                                        </p:tav>
                                        <p:tav tm="100000">
                                          <p:val>
                                            <p:strVal val="#ppt_h"/>
                                          </p:val>
                                        </p:tav>
                                      </p:tavLst>
                                    </p:anim>
                                    <p:anim calcmode="lin" valueType="num">
                                      <p:cBhvr>
                                        <p:cTn id="25" dur="1000" fill="hold"/>
                                        <p:tgtEl>
                                          <p:spTgt spid="32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5" grpId="4" fill="hold">
                                  <p:stCondLst>
                                    <p:cond delay="0"/>
                                  </p:stCondLst>
                                  <p:iterate type="el" backwards="0">
                                    <p:tmAbs val="0"/>
                                  </p:iterate>
                                  <p:childTnLst>
                                    <p:set>
                                      <p:cBhvr>
                                        <p:cTn id="30" fill="hold"/>
                                        <p:tgtEl>
                                          <p:spTgt spid="328"/>
                                        </p:tgtEl>
                                        <p:attrNameLst>
                                          <p:attrName>style.visibility</p:attrName>
                                        </p:attrNameLst>
                                      </p:cBhvr>
                                      <p:to>
                                        <p:strVal val="visible"/>
                                      </p:to>
                                    </p:set>
                                    <p:anim calcmode="lin" valueType="num">
                                      <p:cBhvr>
                                        <p:cTn id="31" dur="1000" fill="hold"/>
                                        <p:tgtEl>
                                          <p:spTgt spid="328"/>
                                        </p:tgtEl>
                                        <p:attrNameLst>
                                          <p:attrName>ppt_w</p:attrName>
                                        </p:attrNameLst>
                                      </p:cBhvr>
                                      <p:tavLst>
                                        <p:tav tm="0">
                                          <p:val>
                                            <p:fltVal val="0"/>
                                          </p:val>
                                        </p:tav>
                                        <p:tav tm="100000">
                                          <p:val>
                                            <p:strVal val="#ppt_w"/>
                                          </p:val>
                                        </p:tav>
                                      </p:tavLst>
                                    </p:anim>
                                    <p:anim calcmode="lin" valueType="num">
                                      <p:cBhvr>
                                        <p:cTn id="32" dur="1000" fill="hold"/>
                                        <p:tgtEl>
                                          <p:spTgt spid="328"/>
                                        </p:tgtEl>
                                        <p:attrNameLst>
                                          <p:attrName>ppt_h</p:attrName>
                                        </p:attrNameLst>
                                      </p:cBhvr>
                                      <p:tavLst>
                                        <p:tav tm="0">
                                          <p:val>
                                            <p:fltVal val="0"/>
                                          </p:val>
                                        </p:tav>
                                        <p:tav tm="100000">
                                          <p:val>
                                            <p:strVal val="#ppt_h"/>
                                          </p:val>
                                        </p:tav>
                                      </p:tavLst>
                                    </p:anim>
                                    <p:anim calcmode="lin" valueType="num">
                                      <p:cBhvr>
                                        <p:cTn id="33" dur="1000" fill="hold"/>
                                        <p:tgtEl>
                                          <p:spTgt spid="328"/>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5" grpId="5" fill="hold">
                                  <p:stCondLst>
                                    <p:cond delay="0"/>
                                  </p:stCondLst>
                                  <p:iterate type="el" backwards="0">
                                    <p:tmAbs val="0"/>
                                  </p:iterate>
                                  <p:childTnLst>
                                    <p:set>
                                      <p:cBhvr>
                                        <p:cTn id="38" fill="hold"/>
                                        <p:tgtEl>
                                          <p:spTgt spid="329"/>
                                        </p:tgtEl>
                                        <p:attrNameLst>
                                          <p:attrName>style.visibility</p:attrName>
                                        </p:attrNameLst>
                                      </p:cBhvr>
                                      <p:to>
                                        <p:strVal val="visible"/>
                                      </p:to>
                                    </p:set>
                                    <p:anim calcmode="lin" valueType="num">
                                      <p:cBhvr>
                                        <p:cTn id="39" dur="1000" fill="hold"/>
                                        <p:tgtEl>
                                          <p:spTgt spid="329"/>
                                        </p:tgtEl>
                                        <p:attrNameLst>
                                          <p:attrName>ppt_w</p:attrName>
                                        </p:attrNameLst>
                                      </p:cBhvr>
                                      <p:tavLst>
                                        <p:tav tm="0">
                                          <p:val>
                                            <p:fltVal val="0"/>
                                          </p:val>
                                        </p:tav>
                                        <p:tav tm="100000">
                                          <p:val>
                                            <p:strVal val="#ppt_w"/>
                                          </p:val>
                                        </p:tav>
                                      </p:tavLst>
                                    </p:anim>
                                    <p:anim calcmode="lin" valueType="num">
                                      <p:cBhvr>
                                        <p:cTn id="40" dur="1000" fill="hold"/>
                                        <p:tgtEl>
                                          <p:spTgt spid="329"/>
                                        </p:tgtEl>
                                        <p:attrNameLst>
                                          <p:attrName>ppt_h</p:attrName>
                                        </p:attrNameLst>
                                      </p:cBhvr>
                                      <p:tavLst>
                                        <p:tav tm="0">
                                          <p:val>
                                            <p:fltVal val="0"/>
                                          </p:val>
                                        </p:tav>
                                        <p:tav tm="100000">
                                          <p:val>
                                            <p:strVal val="#ppt_h"/>
                                          </p:val>
                                        </p:tav>
                                      </p:tavLst>
                                    </p:anim>
                                    <p:anim calcmode="lin" valueType="num">
                                      <p:cBhvr>
                                        <p:cTn id="41" dur="1000" fill="hold"/>
                                        <p:tgtEl>
                                          <p:spTgt spid="329"/>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2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5" grpId="6" fill="hold">
                                  <p:stCondLst>
                                    <p:cond delay="0"/>
                                  </p:stCondLst>
                                  <p:iterate type="el" backwards="0">
                                    <p:tmAbs val="0"/>
                                  </p:iterate>
                                  <p:childTnLst>
                                    <p:set>
                                      <p:cBhvr>
                                        <p:cTn id="46" fill="hold"/>
                                        <p:tgtEl>
                                          <p:spTgt spid="330"/>
                                        </p:tgtEl>
                                        <p:attrNameLst>
                                          <p:attrName>style.visibility</p:attrName>
                                        </p:attrNameLst>
                                      </p:cBhvr>
                                      <p:to>
                                        <p:strVal val="visible"/>
                                      </p:to>
                                    </p:set>
                                    <p:anim calcmode="lin" valueType="num">
                                      <p:cBhvr>
                                        <p:cTn id="47" dur="1000" fill="hold"/>
                                        <p:tgtEl>
                                          <p:spTgt spid="330"/>
                                        </p:tgtEl>
                                        <p:attrNameLst>
                                          <p:attrName>ppt_w</p:attrName>
                                        </p:attrNameLst>
                                      </p:cBhvr>
                                      <p:tavLst>
                                        <p:tav tm="0">
                                          <p:val>
                                            <p:fltVal val="0"/>
                                          </p:val>
                                        </p:tav>
                                        <p:tav tm="100000">
                                          <p:val>
                                            <p:strVal val="#ppt_w"/>
                                          </p:val>
                                        </p:tav>
                                      </p:tavLst>
                                    </p:anim>
                                    <p:anim calcmode="lin" valueType="num">
                                      <p:cBhvr>
                                        <p:cTn id="48" dur="1000" fill="hold"/>
                                        <p:tgtEl>
                                          <p:spTgt spid="330"/>
                                        </p:tgtEl>
                                        <p:attrNameLst>
                                          <p:attrName>ppt_h</p:attrName>
                                        </p:attrNameLst>
                                      </p:cBhvr>
                                      <p:tavLst>
                                        <p:tav tm="0">
                                          <p:val>
                                            <p:fltVal val="0"/>
                                          </p:val>
                                        </p:tav>
                                        <p:tav tm="100000">
                                          <p:val>
                                            <p:strVal val="#ppt_h"/>
                                          </p:val>
                                        </p:tav>
                                      </p:tavLst>
                                    </p:anim>
                                    <p:anim calcmode="lin" valueType="num">
                                      <p:cBhvr>
                                        <p:cTn id="49" dur="1000" fill="hold"/>
                                        <p:tgtEl>
                                          <p:spTgt spid="330"/>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33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5" grpId="7" fill="hold">
                                  <p:stCondLst>
                                    <p:cond delay="0"/>
                                  </p:stCondLst>
                                  <p:iterate type="el" backwards="0">
                                    <p:tmAbs val="0"/>
                                  </p:iterate>
                                  <p:childTnLst>
                                    <p:set>
                                      <p:cBhvr>
                                        <p:cTn id="54" fill="hold"/>
                                        <p:tgtEl>
                                          <p:spTgt spid="331"/>
                                        </p:tgtEl>
                                        <p:attrNameLst>
                                          <p:attrName>style.visibility</p:attrName>
                                        </p:attrNameLst>
                                      </p:cBhvr>
                                      <p:to>
                                        <p:strVal val="visible"/>
                                      </p:to>
                                    </p:set>
                                    <p:anim calcmode="lin" valueType="num">
                                      <p:cBhvr>
                                        <p:cTn id="55" dur="1000" fill="hold"/>
                                        <p:tgtEl>
                                          <p:spTgt spid="331"/>
                                        </p:tgtEl>
                                        <p:attrNameLst>
                                          <p:attrName>ppt_w</p:attrName>
                                        </p:attrNameLst>
                                      </p:cBhvr>
                                      <p:tavLst>
                                        <p:tav tm="0">
                                          <p:val>
                                            <p:fltVal val="0"/>
                                          </p:val>
                                        </p:tav>
                                        <p:tav tm="100000">
                                          <p:val>
                                            <p:strVal val="#ppt_w"/>
                                          </p:val>
                                        </p:tav>
                                      </p:tavLst>
                                    </p:anim>
                                    <p:anim calcmode="lin" valueType="num">
                                      <p:cBhvr>
                                        <p:cTn id="56" dur="1000" fill="hold"/>
                                        <p:tgtEl>
                                          <p:spTgt spid="331"/>
                                        </p:tgtEl>
                                        <p:attrNameLst>
                                          <p:attrName>ppt_h</p:attrName>
                                        </p:attrNameLst>
                                      </p:cBhvr>
                                      <p:tavLst>
                                        <p:tav tm="0">
                                          <p:val>
                                            <p:fltVal val="0"/>
                                          </p:val>
                                        </p:tav>
                                        <p:tav tm="100000">
                                          <p:val>
                                            <p:strVal val="#ppt_h"/>
                                          </p:val>
                                        </p:tav>
                                      </p:tavLst>
                                    </p:anim>
                                    <p:anim calcmode="lin" valueType="num">
                                      <p:cBhvr>
                                        <p:cTn id="57" dur="1000" fill="hold"/>
                                        <p:tgtEl>
                                          <p:spTgt spid="331"/>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33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5" grpId="8" fill="hold">
                                  <p:stCondLst>
                                    <p:cond delay="0"/>
                                  </p:stCondLst>
                                  <p:iterate type="el" backwards="0">
                                    <p:tmAbs val="0"/>
                                  </p:iterate>
                                  <p:childTnLst>
                                    <p:set>
                                      <p:cBhvr>
                                        <p:cTn id="62" fill="hold"/>
                                        <p:tgtEl>
                                          <p:spTgt spid="332"/>
                                        </p:tgtEl>
                                        <p:attrNameLst>
                                          <p:attrName>style.visibility</p:attrName>
                                        </p:attrNameLst>
                                      </p:cBhvr>
                                      <p:to>
                                        <p:strVal val="visible"/>
                                      </p:to>
                                    </p:set>
                                    <p:anim calcmode="lin" valueType="num">
                                      <p:cBhvr>
                                        <p:cTn id="63" dur="1000" fill="hold"/>
                                        <p:tgtEl>
                                          <p:spTgt spid="332"/>
                                        </p:tgtEl>
                                        <p:attrNameLst>
                                          <p:attrName>ppt_w</p:attrName>
                                        </p:attrNameLst>
                                      </p:cBhvr>
                                      <p:tavLst>
                                        <p:tav tm="0">
                                          <p:val>
                                            <p:fltVal val="0"/>
                                          </p:val>
                                        </p:tav>
                                        <p:tav tm="100000">
                                          <p:val>
                                            <p:strVal val="#ppt_w"/>
                                          </p:val>
                                        </p:tav>
                                      </p:tavLst>
                                    </p:anim>
                                    <p:anim calcmode="lin" valueType="num">
                                      <p:cBhvr>
                                        <p:cTn id="64" dur="1000" fill="hold"/>
                                        <p:tgtEl>
                                          <p:spTgt spid="332"/>
                                        </p:tgtEl>
                                        <p:attrNameLst>
                                          <p:attrName>ppt_h</p:attrName>
                                        </p:attrNameLst>
                                      </p:cBhvr>
                                      <p:tavLst>
                                        <p:tav tm="0">
                                          <p:val>
                                            <p:fltVal val="0"/>
                                          </p:val>
                                        </p:tav>
                                        <p:tav tm="100000">
                                          <p:val>
                                            <p:strVal val="#ppt_h"/>
                                          </p:val>
                                        </p:tav>
                                      </p:tavLst>
                                    </p:anim>
                                    <p:anim calcmode="lin" valueType="num">
                                      <p:cBhvr>
                                        <p:cTn id="65" dur="1000" fill="hold"/>
                                        <p:tgtEl>
                                          <p:spTgt spid="332"/>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33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2" grpId="8"/>
      <p:bldP build="whole" bldLvl="1" animBg="1" rev="0" advAuto="0" spid="327" grpId="3"/>
      <p:bldP build="whole" bldLvl="1" animBg="1" rev="0" advAuto="0" spid="329" grpId="5"/>
      <p:bldP build="whole" bldLvl="1" animBg="1" rev="0" advAuto="0" spid="325" grpId="1"/>
      <p:bldP build="whole" bldLvl="1" animBg="1" rev="0" advAuto="0" spid="328" grpId="4"/>
      <p:bldP build="whole" bldLvl="1" animBg="1" rev="0" advAuto="0" spid="330" grpId="6"/>
      <p:bldP build="whole" bldLvl="1" animBg="1" rev="0" advAuto="0" spid="326" grpId="2"/>
      <p:bldP build="whole" bldLvl="1" animBg="1" rev="0" advAuto="0" spid="331" grpId="7"/>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Migrating Your Databases to Amazon Aurora"/>
          <p:cNvSpPr txBox="1"/>
          <p:nvPr>
            <p:ph type="title" idx="4294967295"/>
          </p:nvPr>
        </p:nvSpPr>
        <p:spPr>
          <a:xfrm>
            <a:off x="1198289" y="-450680"/>
            <a:ext cx="10608222" cy="3302001"/>
          </a:xfrm>
          <a:prstGeom prst="rect">
            <a:avLst/>
          </a:prstGeom>
        </p:spPr>
        <p:txBody>
          <a:bodyPr anchor="b"/>
          <a:lstStyle>
            <a:lvl1pPr>
              <a:defRPr sz="6900"/>
            </a:lvl1pPr>
          </a:lstStyle>
          <a:p>
            <a:pPr/>
            <a:r>
              <a:t>Migrating Your Databases to Amazon Aurora</a:t>
            </a:r>
          </a:p>
        </p:txBody>
      </p:sp>
      <p:sp>
        <p:nvSpPr>
          <p:cNvPr id="335" name="If you're currently using Amazon RDS for MySQL or Amazon RDS for…"/>
          <p:cNvSpPr txBox="1"/>
          <p:nvPr/>
        </p:nvSpPr>
        <p:spPr>
          <a:xfrm>
            <a:off x="1520380" y="2823820"/>
            <a:ext cx="1020775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If you're currently using Amazon RDS for MySQL or Amazon RDS for </a:t>
            </a:r>
          </a:p>
          <a:p>
            <a:pPr algn="l"/>
            <a:r>
              <a:t>PostgreSQL...</a:t>
            </a:r>
          </a:p>
        </p:txBody>
      </p:sp>
      <p:sp>
        <p:nvSpPr>
          <p:cNvPr id="336" name="MySQL and PostgreSQL databases running on Amazon EC2 or on-premises…"/>
          <p:cNvSpPr txBox="1"/>
          <p:nvPr/>
        </p:nvSpPr>
        <p:spPr>
          <a:xfrm>
            <a:off x="1563255" y="6162846"/>
            <a:ext cx="11523194" cy="3039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MySQL and PostgreSQL databases running on Amazon EC2 or on-premises</a:t>
            </a:r>
          </a:p>
          <a:p>
            <a:pPr algn="l"/>
            <a:r>
              <a:t>    can also be easily migrated. Create a snapshot backup of your existing </a:t>
            </a:r>
          </a:p>
          <a:p>
            <a:pPr algn="l"/>
            <a:r>
              <a:t>    database, upload it to Amazon S3, and use it to directly create an Amazon </a:t>
            </a:r>
          </a:p>
          <a:p>
            <a:pPr algn="l"/>
            <a:r>
              <a:t>    Aurora cluster. You can also import data stored in an Amazon S3 bucket </a:t>
            </a:r>
          </a:p>
          <a:p>
            <a:pPr algn="l"/>
            <a:r>
              <a:t>    into a table in an Amazon Aurora database. Standard MySQL import and </a:t>
            </a:r>
          </a:p>
          <a:p>
            <a:pPr algn="l"/>
            <a:r>
              <a:t>    export tools or MySQL binlog replication are also supported. Migrating to </a:t>
            </a:r>
          </a:p>
          <a:p>
            <a:pPr algn="l"/>
            <a:r>
              <a:t>    Amazon Aurora from supported databases running on Amazon EC2 or </a:t>
            </a:r>
          </a:p>
          <a:p>
            <a:pPr algn="l"/>
            <a:r>
              <a:t>    on-premises can also be done using AWS Database Migration Service.</a:t>
            </a:r>
          </a:p>
        </p:txBody>
      </p:sp>
      <p:sp>
        <p:nvSpPr>
          <p:cNvPr id="337" name="If you're currently using Amazon RDS for MySQL or Amazon RDS for…"/>
          <p:cNvSpPr txBox="1"/>
          <p:nvPr/>
        </p:nvSpPr>
        <p:spPr>
          <a:xfrm>
            <a:off x="1546339" y="3541370"/>
            <a:ext cx="11485779"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If you're currently using Amazon RDS for MySQL or Amazon RDS for </a:t>
            </a:r>
          </a:p>
          <a:p>
            <a:pPr algn="l"/>
            <a:r>
              <a:t>    PostgreSQL, migrating to Aurora is as simple as creating a snapshot and </a:t>
            </a:r>
          </a:p>
          <a:p>
            <a:pPr algn="l"/>
            <a:r>
              <a:t>    launching an Aurora instance from that snapshot. You can follow the </a:t>
            </a:r>
          </a:p>
          <a:p>
            <a:pPr algn="l"/>
            <a:r>
              <a:t>    simple, step by step instructions in the user guide to perform the migration.</a:t>
            </a:r>
          </a:p>
          <a:p>
            <a:pPr algn="l"/>
            <a:r>
              <a:t>    Since Amazon Aurora is fully MySQL- and PostgreSQL-compatible, your </a:t>
            </a:r>
          </a:p>
          <a:p>
            <a:pPr algn="l"/>
            <a:r>
              <a:t>    applications can easily be reconnected to the new instance without any </a:t>
            </a:r>
          </a:p>
          <a:p>
            <a:pPr algn="l"/>
            <a:r>
              <a:t>    changes.</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335"/>
                                        </p:tgtEl>
                                        <p:attrNameLst>
                                          <p:attrName>style.visibility</p:attrName>
                                        </p:attrNameLst>
                                      </p:cBhvr>
                                      <p:to>
                                        <p:strVal val="visible"/>
                                      </p:to>
                                    </p:set>
                                    <p:anim calcmode="lin" valueType="num">
                                      <p:cBhvr>
                                        <p:cTn id="7" dur="1500" fill="hold"/>
                                        <p:tgtEl>
                                          <p:spTgt spid="335"/>
                                        </p:tgtEl>
                                        <p:attrNameLst>
                                          <p:attrName>ppt_w</p:attrName>
                                        </p:attrNameLst>
                                      </p:cBhvr>
                                      <p:tavLst>
                                        <p:tav tm="0">
                                          <p:val>
                                            <p:strVal val="4*#ppt_w"/>
                                          </p:val>
                                        </p:tav>
                                        <p:tav tm="100000">
                                          <p:val>
                                            <p:strVal val="#ppt_w"/>
                                          </p:val>
                                        </p:tav>
                                      </p:tavLst>
                                    </p:anim>
                                    <p:anim calcmode="lin" valueType="num">
                                      <p:cBhvr>
                                        <p:cTn id="8" dur="1500" fill="hold"/>
                                        <p:tgtEl>
                                          <p:spTgt spid="335"/>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337"/>
                                        </p:tgtEl>
                                        <p:attrNameLst>
                                          <p:attrName>style.visibility</p:attrName>
                                        </p:attrNameLst>
                                      </p:cBhvr>
                                      <p:to>
                                        <p:strVal val="visible"/>
                                      </p:to>
                                    </p:set>
                                    <p:anim calcmode="lin" valueType="num">
                                      <p:cBhvr>
                                        <p:cTn id="13" dur="1500" fill="hold"/>
                                        <p:tgtEl>
                                          <p:spTgt spid="337"/>
                                        </p:tgtEl>
                                        <p:attrNameLst>
                                          <p:attrName>ppt_w</p:attrName>
                                        </p:attrNameLst>
                                      </p:cBhvr>
                                      <p:tavLst>
                                        <p:tav tm="0">
                                          <p:val>
                                            <p:strVal val="4*#ppt_w"/>
                                          </p:val>
                                        </p:tav>
                                        <p:tav tm="100000">
                                          <p:val>
                                            <p:strVal val="#ppt_w"/>
                                          </p:val>
                                        </p:tav>
                                      </p:tavLst>
                                    </p:anim>
                                    <p:anim calcmode="lin" valueType="num">
                                      <p:cBhvr>
                                        <p:cTn id="14" dur="1500" fill="hold"/>
                                        <p:tgtEl>
                                          <p:spTgt spid="337"/>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3" fill="hold">
                                  <p:stCondLst>
                                    <p:cond delay="0"/>
                                  </p:stCondLst>
                                  <p:iterate type="el" backwards="0">
                                    <p:tmAbs val="0"/>
                                  </p:iterate>
                                  <p:childTnLst>
                                    <p:set>
                                      <p:cBhvr>
                                        <p:cTn id="18" fill="hold"/>
                                        <p:tgtEl>
                                          <p:spTgt spid="336"/>
                                        </p:tgtEl>
                                        <p:attrNameLst>
                                          <p:attrName>style.visibility</p:attrName>
                                        </p:attrNameLst>
                                      </p:cBhvr>
                                      <p:to>
                                        <p:strVal val="visible"/>
                                      </p:to>
                                    </p:set>
                                    <p:anim calcmode="lin" valueType="num">
                                      <p:cBhvr>
                                        <p:cTn id="19" dur="1500" fill="hold"/>
                                        <p:tgtEl>
                                          <p:spTgt spid="336"/>
                                        </p:tgtEl>
                                        <p:attrNameLst>
                                          <p:attrName>ppt_w</p:attrName>
                                        </p:attrNameLst>
                                      </p:cBhvr>
                                      <p:tavLst>
                                        <p:tav tm="0">
                                          <p:val>
                                            <p:strVal val="4*#ppt_w"/>
                                          </p:val>
                                        </p:tav>
                                        <p:tav tm="100000">
                                          <p:val>
                                            <p:strVal val="#ppt_w"/>
                                          </p:val>
                                        </p:tav>
                                      </p:tavLst>
                                    </p:anim>
                                    <p:anim calcmode="lin" valueType="num">
                                      <p:cBhvr>
                                        <p:cTn id="20" dur="1500" fill="hold"/>
                                        <p:tgtEl>
                                          <p:spTgt spid="33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1"/>
      <p:bldP build="whole" bldLvl="1" animBg="1" rev="0" advAuto="0" spid="337" grpId="2"/>
      <p:bldP build="whole" bldLvl="1" animBg="1" rev="0" advAuto="0" spid="336" grpId="3"/>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If you're currently using Oracle or Microsoft SQL Server…"/>
          <p:cNvSpPr txBox="1"/>
          <p:nvPr/>
        </p:nvSpPr>
        <p:spPr>
          <a:xfrm>
            <a:off x="1507680" y="3236570"/>
            <a:ext cx="847466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If you're currently using Oracle or Microsoft SQL Server…</a:t>
            </a:r>
          </a:p>
        </p:txBody>
      </p:sp>
      <p:sp>
        <p:nvSpPr>
          <p:cNvPr id="340" name="The AWS Schema Conversion Tool simplifies migration from Oracle and…"/>
          <p:cNvSpPr txBox="1"/>
          <p:nvPr/>
        </p:nvSpPr>
        <p:spPr>
          <a:xfrm>
            <a:off x="1546339" y="3677358"/>
            <a:ext cx="11099293" cy="23025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The AWS Schema Conversion Tool simplifies migration from Oracle and </a:t>
            </a:r>
          </a:p>
          <a:p>
            <a:pPr algn="l"/>
            <a:r>
              <a:t>    Microsoft SQL Server to Amazon Aurora by automatically converting the </a:t>
            </a:r>
          </a:p>
          <a:p>
            <a:pPr algn="l"/>
            <a:r>
              <a:t>    source database schema and a majority of the custom code - including </a:t>
            </a:r>
          </a:p>
          <a:p>
            <a:pPr algn="l"/>
            <a:r>
              <a:t>    views, stored procedures, and functions - to a format compatible with </a:t>
            </a:r>
          </a:p>
          <a:p>
            <a:pPr algn="l"/>
            <a:r>
              <a:t>    Amazon Aurora. Any code that cannot be automatically converted is </a:t>
            </a:r>
          </a:p>
          <a:p>
            <a:pPr algn="l"/>
            <a:r>
              <a:t>    clearly marked so that it can be manually converted.</a:t>
            </a:r>
          </a:p>
        </p:txBody>
      </p:sp>
      <p:sp>
        <p:nvSpPr>
          <p:cNvPr id="341" name="Migrating data from Oracle and Microsoft SQL Server databases to…"/>
          <p:cNvSpPr txBox="1"/>
          <p:nvPr/>
        </p:nvSpPr>
        <p:spPr>
          <a:xfrm>
            <a:off x="1530743" y="5921545"/>
            <a:ext cx="11497362"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Migrating data from Oracle and Microsoft SQL Server databases to </a:t>
            </a:r>
          </a:p>
          <a:p>
            <a:pPr algn="l"/>
            <a:r>
              <a:t>    Amazon Aurora can be easily done using AWS Database Migration Service. </a:t>
            </a:r>
          </a:p>
          <a:p>
            <a:pPr algn="l"/>
            <a:r>
              <a:t>    You can begin a data migration with just a few clicks, and your source </a:t>
            </a:r>
          </a:p>
          <a:p>
            <a:pPr algn="l"/>
            <a:r>
              <a:t>    database remains fully operational during the migration, minimising </a:t>
            </a:r>
          </a:p>
          <a:p>
            <a:pPr algn="l"/>
            <a:r>
              <a:t>    downtime to applications using that database.</a:t>
            </a:r>
          </a:p>
        </p:txBody>
      </p:sp>
      <p:sp>
        <p:nvSpPr>
          <p:cNvPr id="342" name="Migrating Your Databases to Amazon Aurora"/>
          <p:cNvSpPr txBox="1"/>
          <p:nvPr>
            <p:ph type="title" idx="4294967295"/>
          </p:nvPr>
        </p:nvSpPr>
        <p:spPr>
          <a:xfrm>
            <a:off x="1198289" y="-450680"/>
            <a:ext cx="10608222" cy="3302001"/>
          </a:xfrm>
          <a:prstGeom prst="rect">
            <a:avLst/>
          </a:prstGeom>
        </p:spPr>
        <p:txBody>
          <a:bodyPr anchor="b"/>
          <a:lstStyle>
            <a:lvl1pPr>
              <a:defRPr sz="6900"/>
            </a:lvl1pPr>
          </a:lstStyle>
          <a:p>
            <a:pPr/>
            <a:r>
              <a:t>Migrating Your Databases to Amazon Aurora</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39"/>
                                        </p:tgtEl>
                                        <p:attrNameLst>
                                          <p:attrName>style.visibility</p:attrName>
                                        </p:attrNameLst>
                                      </p:cBhvr>
                                      <p:to>
                                        <p:strVal val="visible"/>
                                      </p:to>
                                    </p:set>
                                    <p:anim calcmode="lin" valueType="num">
                                      <p:cBhvr>
                                        <p:cTn id="7" dur="1500" fill="hold"/>
                                        <p:tgtEl>
                                          <p:spTgt spid="339"/>
                                        </p:tgtEl>
                                        <p:attrNameLst>
                                          <p:attrName>ppt_x</p:attrName>
                                        </p:attrNameLst>
                                      </p:cBhvr>
                                      <p:tavLst>
                                        <p:tav tm="0">
                                          <p:val>
                                            <p:strVal val="#ppt_x"/>
                                          </p:val>
                                        </p:tav>
                                        <p:tav tm="100000">
                                          <p:val>
                                            <p:strVal val="#ppt_x"/>
                                          </p:val>
                                        </p:tav>
                                      </p:tavLst>
                                    </p:anim>
                                    <p:anim calcmode="lin" valueType="num">
                                      <p:cBhvr>
                                        <p:cTn id="8" dur="1500" fill="hold"/>
                                        <p:tgtEl>
                                          <p:spTgt spid="3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340"/>
                                        </p:tgtEl>
                                        <p:attrNameLst>
                                          <p:attrName>style.visibility</p:attrName>
                                        </p:attrNameLst>
                                      </p:cBhvr>
                                      <p:to>
                                        <p:strVal val="visible"/>
                                      </p:to>
                                    </p:set>
                                    <p:anim calcmode="lin" valueType="num">
                                      <p:cBhvr>
                                        <p:cTn id="13" dur="1500" fill="hold"/>
                                        <p:tgtEl>
                                          <p:spTgt spid="340"/>
                                        </p:tgtEl>
                                        <p:attrNameLst>
                                          <p:attrName>ppt_x</p:attrName>
                                        </p:attrNameLst>
                                      </p:cBhvr>
                                      <p:tavLst>
                                        <p:tav tm="0">
                                          <p:val>
                                            <p:strVal val="#ppt_x"/>
                                          </p:val>
                                        </p:tav>
                                        <p:tav tm="100000">
                                          <p:val>
                                            <p:strVal val="#ppt_x"/>
                                          </p:val>
                                        </p:tav>
                                      </p:tavLst>
                                    </p:anim>
                                    <p:anim calcmode="lin" valueType="num">
                                      <p:cBhvr>
                                        <p:cTn id="14" dur="1500" fill="hold"/>
                                        <p:tgtEl>
                                          <p:spTgt spid="34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341"/>
                                        </p:tgtEl>
                                        <p:attrNameLst>
                                          <p:attrName>style.visibility</p:attrName>
                                        </p:attrNameLst>
                                      </p:cBhvr>
                                      <p:to>
                                        <p:strVal val="visible"/>
                                      </p:to>
                                    </p:set>
                                    <p:anim calcmode="lin" valueType="num">
                                      <p:cBhvr>
                                        <p:cTn id="19" dur="1500" fill="hold"/>
                                        <p:tgtEl>
                                          <p:spTgt spid="341"/>
                                        </p:tgtEl>
                                        <p:attrNameLst>
                                          <p:attrName>ppt_x</p:attrName>
                                        </p:attrNameLst>
                                      </p:cBhvr>
                                      <p:tavLst>
                                        <p:tav tm="0">
                                          <p:val>
                                            <p:strVal val="#ppt_x"/>
                                          </p:val>
                                        </p:tav>
                                        <p:tav tm="100000">
                                          <p:val>
                                            <p:strVal val="#ppt_x"/>
                                          </p:val>
                                        </p:tav>
                                      </p:tavLst>
                                    </p:anim>
                                    <p:anim calcmode="lin" valueType="num">
                                      <p:cBhvr>
                                        <p:cTn id="20" dur="1500" fill="hold"/>
                                        <p:tgtEl>
                                          <p:spTgt spid="3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1" grpId="3"/>
      <p:bldP build="whole" bldLvl="1" animBg="1" rev="0" advAuto="0" spid="340" grpId="2"/>
      <p:bldP build="whole" bldLvl="1" animBg="1" rev="0" advAuto="0" spid="33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RDS allows you to scale across a global footprint of data centres with enterprise high-availability and disaster recovery, no matter your siz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RDS allows you to scale across a global footprint of data centres with enterprise high-availability and disaster recovery, no matter your size</a:t>
            </a:r>
          </a:p>
        </p:txBody>
      </p:sp>
      <p:pic>
        <p:nvPicPr>
          <p:cNvPr id="161" name="Benefits_Tab1_GlobalNetworks.png" descr="Benefits_Tab1_GlobalNetworks.png"/>
          <p:cNvPicPr>
            <a:picLocks noChangeAspect="1"/>
          </p:cNvPicPr>
          <p:nvPr/>
        </p:nvPicPr>
        <p:blipFill>
          <a:blip r:embed="rId2">
            <a:extLst/>
          </a:blip>
          <a:stretch>
            <a:fillRect/>
          </a:stretch>
        </p:blipFill>
        <p:spPr>
          <a:xfrm>
            <a:off x="2978150" y="914400"/>
            <a:ext cx="7048500" cy="4749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document-model-social-app.png" descr="document-model-social-app.png"/>
          <p:cNvPicPr>
            <a:picLocks noChangeAspect="1"/>
          </p:cNvPicPr>
          <p:nvPr/>
        </p:nvPicPr>
        <p:blipFill>
          <a:blip r:embed="rId2">
            <a:extLst/>
          </a:blip>
          <a:stretch>
            <a:fillRect/>
          </a:stretch>
        </p:blipFill>
        <p:spPr>
          <a:xfrm>
            <a:off x="800100" y="2273300"/>
            <a:ext cx="11404600" cy="5207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What is Data Warehousing?"/>
          <p:cNvSpPr txBox="1"/>
          <p:nvPr>
            <p:ph type="title" idx="4294967295"/>
          </p:nvPr>
        </p:nvSpPr>
        <p:spPr>
          <a:xfrm>
            <a:off x="800100" y="-1246530"/>
            <a:ext cx="11404600" cy="3302001"/>
          </a:xfrm>
          <a:prstGeom prst="rect">
            <a:avLst/>
          </a:prstGeom>
        </p:spPr>
        <p:txBody>
          <a:bodyPr anchor="b"/>
          <a:lstStyle>
            <a:lvl1pPr>
              <a:defRPr sz="6900"/>
            </a:lvl1pPr>
          </a:lstStyle>
          <a:p>
            <a:pPr/>
            <a:r>
              <a:t>What is Data Warehousing?</a:t>
            </a:r>
          </a:p>
        </p:txBody>
      </p:sp>
      <p:sp>
        <p:nvSpPr>
          <p:cNvPr id="347" name="Used for business intelligence. Tools like Cognos, Jaspersoft, SQL Server…"/>
          <p:cNvSpPr txBox="1"/>
          <p:nvPr/>
        </p:nvSpPr>
        <p:spPr>
          <a:xfrm>
            <a:off x="1507680" y="3052420"/>
            <a:ext cx="1117694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Used for business intelligence. Tools like Cognos, Jaspersoft, SQL Server</a:t>
            </a:r>
          </a:p>
          <a:p>
            <a:pPr algn="l"/>
            <a:r>
              <a:t>    Reporting Services, Oracle Hyperion, and SAP NetWeaver</a:t>
            </a:r>
          </a:p>
        </p:txBody>
      </p:sp>
      <p:sp>
        <p:nvSpPr>
          <p:cNvPr id="348" name="Used to pull in very large and complex data sets. Usually used by…"/>
          <p:cNvSpPr txBox="1"/>
          <p:nvPr/>
        </p:nvSpPr>
        <p:spPr>
          <a:xfrm>
            <a:off x="1497888" y="4277970"/>
            <a:ext cx="10009024"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Used to pull in very large and complex data sets. Usually used by</a:t>
            </a:r>
          </a:p>
          <a:p>
            <a:pPr algn="l"/>
            <a:r>
              <a:t>    management to do queries on data (such as current performance</a:t>
            </a:r>
          </a:p>
          <a:p>
            <a:pPr algn="l"/>
            <a:r>
              <a:t>    vs targets, etc)</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lt" backwards="0">
                                    <p:tmAbs val="0"/>
                                  </p:iterate>
                                  <p:childTnLst>
                                    <p:set>
                                      <p:cBhvr>
                                        <p:cTn id="6" fill="hold"/>
                                        <p:tgtEl>
                                          <p:spTgt spid="347"/>
                                        </p:tgtEl>
                                        <p:attrNameLst>
                                          <p:attrName>style.visibility</p:attrName>
                                        </p:attrNameLst>
                                      </p:cBhvr>
                                      <p:to>
                                        <p:strVal val="visible"/>
                                      </p:to>
                                    </p:set>
                                    <p:anim calcmode="lin" valueType="num">
                                      <p:cBhvr>
                                        <p:cTn id="7" dur="500" fill="hold"/>
                                        <p:tgtEl>
                                          <p:spTgt spid="347"/>
                                        </p:tgtEl>
                                        <p:attrNameLst>
                                          <p:attrName>ppt_w</p:attrName>
                                        </p:attrNameLst>
                                      </p:cBhvr>
                                      <p:tavLst>
                                        <p:tav tm="0" fmla="#ppt_w*sin(2.5*pi*$)">
                                          <p:val>
                                            <p:fltVal val="0"/>
                                          </p:val>
                                        </p:tav>
                                        <p:tav tm="100000">
                                          <p:val>
                                            <p:fltVal val="1"/>
                                          </p:val>
                                        </p:tav>
                                      </p:tavLst>
                                    </p:anim>
                                    <p:anim calcmode="lin" valueType="num">
                                      <p:cBhvr>
                                        <p:cTn id="8" dur="500" fill="hold"/>
                                        <p:tgtEl>
                                          <p:spTgt spid="34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lt" backwards="0">
                                    <p:tmAbs val="0"/>
                                  </p:iterate>
                                  <p:childTnLst>
                                    <p:set>
                                      <p:cBhvr>
                                        <p:cTn id="12" fill="hold"/>
                                        <p:tgtEl>
                                          <p:spTgt spid="348"/>
                                        </p:tgtEl>
                                        <p:attrNameLst>
                                          <p:attrName>style.visibility</p:attrName>
                                        </p:attrNameLst>
                                      </p:cBhvr>
                                      <p:to>
                                        <p:strVal val="visible"/>
                                      </p:to>
                                    </p:set>
                                    <p:anim calcmode="lin" valueType="num">
                                      <p:cBhvr>
                                        <p:cTn id="13" dur="500" fill="hold"/>
                                        <p:tgtEl>
                                          <p:spTgt spid="348"/>
                                        </p:tgtEl>
                                        <p:attrNameLst>
                                          <p:attrName>ppt_w</p:attrName>
                                        </p:attrNameLst>
                                      </p:cBhvr>
                                      <p:tavLst>
                                        <p:tav tm="0" fmla="#ppt_w*sin(2.5*pi*$)">
                                          <p:val>
                                            <p:fltVal val="0"/>
                                          </p:val>
                                        </p:tav>
                                        <p:tav tm="100000">
                                          <p:val>
                                            <p:fltVal val="1"/>
                                          </p:val>
                                        </p:tav>
                                      </p:tavLst>
                                    </p:anim>
                                    <p:anim calcmode="lin" valueType="num">
                                      <p:cBhvr>
                                        <p:cTn id="14" dur="500" fill="hold"/>
                                        <p:tgtEl>
                                          <p:spTgt spid="3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8" grpId="2"/>
      <p:bldP build="whole" bldLvl="1" animBg="1" rev="0" advAuto="0" spid="347"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OLTP vs OLAP"/>
          <p:cNvSpPr txBox="1"/>
          <p:nvPr>
            <p:ph type="title" idx="4294967295"/>
          </p:nvPr>
        </p:nvSpPr>
        <p:spPr>
          <a:xfrm>
            <a:off x="1270000" y="-1246530"/>
            <a:ext cx="10464800" cy="3302001"/>
          </a:xfrm>
          <a:prstGeom prst="rect">
            <a:avLst/>
          </a:prstGeom>
        </p:spPr>
        <p:txBody>
          <a:bodyPr anchor="b"/>
          <a:lstStyle>
            <a:lvl1pPr>
              <a:defRPr sz="6900"/>
            </a:lvl1pPr>
          </a:lstStyle>
          <a:p>
            <a:pPr/>
            <a:r>
              <a:t>OLTP vs OLAP</a:t>
            </a:r>
          </a:p>
        </p:txBody>
      </p:sp>
      <p:sp>
        <p:nvSpPr>
          <p:cNvPr id="351" name="Online Transaction Processing (OLTP) differs from Online Analytics…"/>
          <p:cNvSpPr txBox="1"/>
          <p:nvPr/>
        </p:nvSpPr>
        <p:spPr>
          <a:xfrm>
            <a:off x="1507680" y="3052420"/>
            <a:ext cx="1019030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Online Transaction Processing (OLTP) differs from Online Analytics</a:t>
            </a:r>
          </a:p>
          <a:p>
            <a:pPr algn="l"/>
            <a:r>
              <a:t>    Processing (OLAP) in terms of the types of queries you will run</a:t>
            </a:r>
          </a:p>
        </p:txBody>
      </p:sp>
      <p:sp>
        <p:nvSpPr>
          <p:cNvPr id="352" name="OLTP example :…"/>
          <p:cNvSpPr txBox="1"/>
          <p:nvPr/>
        </p:nvSpPr>
        <p:spPr>
          <a:xfrm>
            <a:off x="1509014" y="3909670"/>
            <a:ext cx="9986773"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OLTP example :</a:t>
            </a:r>
          </a:p>
          <a:p>
            <a:pPr algn="l"/>
            <a:r>
              <a:t>    </a:t>
            </a:r>
          </a:p>
          <a:p>
            <a:pPr algn="l"/>
            <a:r>
              <a:t>    Order number 2120121</a:t>
            </a:r>
          </a:p>
          <a:p>
            <a:pPr algn="l"/>
            <a:r>
              <a:t>    Pulls up a row of data such as Name, Date, Address to Deliver to,</a:t>
            </a:r>
          </a:p>
          <a:p>
            <a:pPr algn="l"/>
            <a:r>
              <a:t>    Delivery Status, etc</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6" grpId="1" fill="hold">
                                  <p:stCondLst>
                                    <p:cond delay="0"/>
                                  </p:stCondLst>
                                  <p:iterate type="lt" backwards="0">
                                    <p:tmAbs val="0"/>
                                  </p:iterate>
                                  <p:childTnLst>
                                    <p:set>
                                      <p:cBhvr>
                                        <p:cTn id="6" fill="hold"/>
                                        <p:tgtEl>
                                          <p:spTgt spid="351"/>
                                        </p:tgtEl>
                                        <p:attrNameLst>
                                          <p:attrName>style.visibility</p:attrName>
                                        </p:attrNameLst>
                                      </p:cBhvr>
                                      <p:to>
                                        <p:strVal val="visible"/>
                                      </p:to>
                                    </p:set>
                                    <p:animEffect filter="wipe(down)" transition="in">
                                      <p:cBhvr>
                                        <p:cTn id="7" dur="435">
                                          <p:stCondLst>
                                            <p:cond delay="0"/>
                                          </p:stCondLst>
                                        </p:cTn>
                                        <p:tgtEl>
                                          <p:spTgt spid="351"/>
                                        </p:tgtEl>
                                      </p:cBhvr>
                                    </p:animEffect>
                                    <p:anim calcmode="lin" valueType="num">
                                      <p:cBhvr>
                                        <p:cTn id="8" dur="1367" fill="hold" tmFilter="0,0; 0.14,0.36; 0.43,0.73; 0.71,0.91; 1.0,1.0">
                                          <p:stCondLst>
                                            <p:cond delay="0"/>
                                          </p:stCondLst>
                                        </p:cTn>
                                        <p:tgtEl>
                                          <p:spTgt spid="351"/>
                                        </p:tgtEl>
                                        <p:attrNameLst>
                                          <p:attrName>ppt_x</p:attrName>
                                        </p:attrNameLst>
                                      </p:cBhvr>
                                      <p:tavLst>
                                        <p:tav tm="0">
                                          <p:val>
                                            <p:strVal val="#ppt_x-0.25"/>
                                          </p:val>
                                        </p:tav>
                                        <p:tav tm="100000">
                                          <p:val>
                                            <p:strVal val="#ppt_x"/>
                                          </p:val>
                                        </p:tav>
                                      </p:tavLst>
                                    </p:anim>
                                    <p:anim calcmode="lin" valueType="num">
                                      <p:cBhvr>
                                        <p:cTn id="9" dur="498" fill="hold" tmFilter="0.0,0.0; 0.25,0.07; 0.50,0.2; 0.75,0.467; 1.0,1.0">
                                          <p:stCondLst>
                                            <p:cond delay="0"/>
                                          </p:stCondLst>
                                        </p:cTn>
                                        <p:tgtEl>
                                          <p:spTgt spid="351"/>
                                        </p:tgtEl>
                                        <p:attrNameLst>
                                          <p:attrName>ppt_y</p:attrName>
                                        </p:attrNameLst>
                                      </p:cBhvr>
                                      <p:tavLst>
                                        <p:tav tm="0" fmla="#ppt_y-sin(pi*$)/3">
                                          <p:val>
                                            <p:fltVal val="0.5"/>
                                          </p:val>
                                        </p:tav>
                                        <p:tav tm="100000">
                                          <p:val>
                                            <p:fltVal val="1"/>
                                          </p:val>
                                        </p:tav>
                                      </p:tavLst>
                                    </p:anim>
                                    <p:anim calcmode="lin" valueType="num">
                                      <p:cBhvr>
                                        <p:cTn id="10" dur="498" fill="hold" tmFilter="0, 0; 0.125,0.2665; 0.25,0.4; 0.375,0.465; 0.5,0.5;  0.625,0.535; 0.75,0.6; 0.875,0.7335; 1,1">
                                          <p:stCondLst>
                                            <p:cond delay="498"/>
                                          </p:stCondLst>
                                        </p:cTn>
                                        <p:tgtEl>
                                          <p:spTgt spid="351"/>
                                        </p:tgtEl>
                                        <p:attrNameLst>
                                          <p:attrName>ppt_y</p:attrName>
                                        </p:attrNameLst>
                                      </p:cBhvr>
                                      <p:tavLst>
                                        <p:tav tm="0" fmla="#ppt_y-sin(pi*$)/9">
                                          <p:val>
                                            <p:fltVal val="0"/>
                                          </p:val>
                                        </p:tav>
                                        <p:tav tm="100000">
                                          <p:val>
                                            <p:fltVal val="1"/>
                                          </p:val>
                                        </p:tav>
                                      </p:tavLst>
                                    </p:anim>
                                    <p:anim calcmode="lin" valueType="num">
                                      <p:cBhvr>
                                        <p:cTn id="11" dur="249" fill="hold" tmFilter="0, 0; 0.125,0.2665; 0.25,0.4; 0.375,0.465; 0.5,0.5;  0.625,0.535; 0.75,0.6; 0.875,0.7335; 1,1">
                                          <p:stCondLst>
                                            <p:cond delay="993"/>
                                          </p:stCondLst>
                                        </p:cTn>
                                        <p:tgtEl>
                                          <p:spTgt spid="351"/>
                                        </p:tgtEl>
                                        <p:attrNameLst>
                                          <p:attrName>ppt_y</p:attrName>
                                        </p:attrNameLst>
                                      </p:cBhvr>
                                      <p:tavLst>
                                        <p:tav tm="0" fmla="#ppt_y-sin(pi*$)/27">
                                          <p:val>
                                            <p:fltVal val="0"/>
                                          </p:val>
                                        </p:tav>
                                        <p:tav tm="100000">
                                          <p:val>
                                            <p:fltVal val="1"/>
                                          </p:val>
                                        </p:tav>
                                      </p:tavLst>
                                    </p:anim>
                                    <p:anim calcmode="lin" valueType="num">
                                      <p:cBhvr>
                                        <p:cTn id="12" dur="123" fill="hold" tmFilter="0, 0; 0.125,0.2665; 0.25,0.4; 0.375,0.465; 0.5,0.5;  0.625,0.535; 0.75,0.6; 0.875,0.7335; 1,1">
                                          <p:stCondLst>
                                            <p:cond delay="1242"/>
                                          </p:stCondLst>
                                        </p:cTn>
                                        <p:tgtEl>
                                          <p:spTgt spid="351"/>
                                        </p:tgtEl>
                                        <p:attrNameLst>
                                          <p:attrName>ppt_y</p:attrName>
                                        </p:attrNameLst>
                                      </p:cBhvr>
                                      <p:tavLst>
                                        <p:tav tm="0" fmla="#ppt_y-sin(pi*$)/81">
                                          <p:val>
                                            <p:fltVal val="0"/>
                                          </p:val>
                                        </p:tav>
                                        <p:tav tm="100000">
                                          <p:val>
                                            <p:fltVal val="1"/>
                                          </p:val>
                                        </p:tav>
                                      </p:tavLst>
                                    </p:anim>
                                    <p:animScale>
                                      <p:cBhvr>
                                        <p:cTn id="13" dur="20" fill="hold">
                                          <p:stCondLst>
                                            <p:cond delay="488"/>
                                          </p:stCondLst>
                                        </p:cTn>
                                        <p:tgtEl>
                                          <p:spTgt spid="351"/>
                                        </p:tgtEl>
                                      </p:cBhvr>
                                      <p:to x="100000" y="60000"/>
                                    </p:animScale>
                                    <p:animScale>
                                      <p:cBhvr>
                                        <p:cTn id="14" dur="125" decel="50000" fill="hold">
                                          <p:stCondLst>
                                            <p:cond delay="507"/>
                                          </p:stCondLst>
                                        </p:cTn>
                                        <p:tgtEl>
                                          <p:spTgt spid="351"/>
                                        </p:tgtEl>
                                      </p:cBhvr>
                                      <p:to x="100000" y="100000"/>
                                    </p:animScale>
                                    <p:animScale>
                                      <p:cBhvr>
                                        <p:cTn id="15" dur="20" decel="50000" fill="hold">
                                          <p:stCondLst>
                                            <p:cond delay="984"/>
                                          </p:stCondLst>
                                        </p:cTn>
                                        <p:tgtEl>
                                          <p:spTgt spid="351"/>
                                        </p:tgtEl>
                                      </p:cBhvr>
                                      <p:to x="100000" y="80000"/>
                                    </p:animScale>
                                    <p:animScale>
                                      <p:cBhvr>
                                        <p:cTn id="16" dur="125" decel="50000" fill="hold">
                                          <p:stCondLst>
                                            <p:cond delay="1004"/>
                                          </p:stCondLst>
                                        </p:cTn>
                                        <p:tgtEl>
                                          <p:spTgt spid="351"/>
                                        </p:tgtEl>
                                      </p:cBhvr>
                                      <p:to x="100000" y="100000"/>
                                    </p:animScale>
                                    <p:animScale>
                                      <p:cBhvr>
                                        <p:cTn id="17" dur="20" decel="50000" fill="hold">
                                          <p:stCondLst>
                                            <p:cond delay="1232"/>
                                          </p:stCondLst>
                                        </p:cTn>
                                        <p:tgtEl>
                                          <p:spTgt spid="351"/>
                                        </p:tgtEl>
                                      </p:cBhvr>
                                      <p:to x="100000" y="90000"/>
                                    </p:animScale>
                                    <p:animScale>
                                      <p:cBhvr>
                                        <p:cTn id="18" dur="125" decel="50000" fill="hold">
                                          <p:stCondLst>
                                            <p:cond delay="1251"/>
                                          </p:stCondLst>
                                        </p:cTn>
                                        <p:tgtEl>
                                          <p:spTgt spid="351"/>
                                        </p:tgtEl>
                                      </p:cBhvr>
                                      <p:to x="100000" y="100000"/>
                                    </p:animScale>
                                    <p:animScale>
                                      <p:cBhvr>
                                        <p:cTn id="19" dur="20" decel="50000" fill="hold">
                                          <p:stCondLst>
                                            <p:cond delay="1356"/>
                                          </p:stCondLst>
                                        </p:cTn>
                                        <p:tgtEl>
                                          <p:spTgt spid="351"/>
                                        </p:tgtEl>
                                      </p:cBhvr>
                                      <p:to x="100000" y="95000"/>
                                    </p:animScale>
                                    <p:animScale>
                                      <p:cBhvr>
                                        <p:cTn id="20" dur="125" decel="50000" fill="hold">
                                          <p:stCondLst>
                                            <p:cond delay="1376"/>
                                          </p:stCondLst>
                                        </p:cTn>
                                        <p:tgtEl>
                                          <p:spTgt spid="35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6" grpId="2" fill="hold">
                                  <p:stCondLst>
                                    <p:cond delay="0"/>
                                  </p:stCondLst>
                                  <p:iterate type="lt" backwards="0">
                                    <p:tmAbs val="0"/>
                                  </p:iterate>
                                  <p:childTnLst>
                                    <p:set>
                                      <p:cBhvr>
                                        <p:cTn id="24" fill="hold"/>
                                        <p:tgtEl>
                                          <p:spTgt spid="352"/>
                                        </p:tgtEl>
                                        <p:attrNameLst>
                                          <p:attrName>style.visibility</p:attrName>
                                        </p:attrNameLst>
                                      </p:cBhvr>
                                      <p:to>
                                        <p:strVal val="visible"/>
                                      </p:to>
                                    </p:set>
                                    <p:animEffect filter="wipe(down)" transition="in">
                                      <p:cBhvr>
                                        <p:cTn id="25" dur="435">
                                          <p:stCondLst>
                                            <p:cond delay="0"/>
                                          </p:stCondLst>
                                        </p:cTn>
                                        <p:tgtEl>
                                          <p:spTgt spid="352"/>
                                        </p:tgtEl>
                                      </p:cBhvr>
                                    </p:animEffect>
                                    <p:anim calcmode="lin" valueType="num">
                                      <p:cBhvr>
                                        <p:cTn id="26" dur="1367" fill="hold" tmFilter="0,0; 0.14,0.36; 0.43,0.73; 0.71,0.91; 1.0,1.0">
                                          <p:stCondLst>
                                            <p:cond delay="0"/>
                                          </p:stCondLst>
                                        </p:cTn>
                                        <p:tgtEl>
                                          <p:spTgt spid="352"/>
                                        </p:tgtEl>
                                        <p:attrNameLst>
                                          <p:attrName>ppt_x</p:attrName>
                                        </p:attrNameLst>
                                      </p:cBhvr>
                                      <p:tavLst>
                                        <p:tav tm="0">
                                          <p:val>
                                            <p:strVal val="#ppt_x-0.25"/>
                                          </p:val>
                                        </p:tav>
                                        <p:tav tm="100000">
                                          <p:val>
                                            <p:strVal val="#ppt_x"/>
                                          </p:val>
                                        </p:tav>
                                      </p:tavLst>
                                    </p:anim>
                                    <p:anim calcmode="lin" valueType="num">
                                      <p:cBhvr>
                                        <p:cTn id="27" dur="498" fill="hold" tmFilter="0.0,0.0; 0.25,0.07; 0.50,0.2; 0.75,0.467; 1.0,1.0">
                                          <p:stCondLst>
                                            <p:cond delay="0"/>
                                          </p:stCondLst>
                                        </p:cTn>
                                        <p:tgtEl>
                                          <p:spTgt spid="352"/>
                                        </p:tgtEl>
                                        <p:attrNameLst>
                                          <p:attrName>ppt_y</p:attrName>
                                        </p:attrNameLst>
                                      </p:cBhvr>
                                      <p:tavLst>
                                        <p:tav tm="0" fmla="#ppt_y-sin(pi*$)/3">
                                          <p:val>
                                            <p:fltVal val="0.5"/>
                                          </p:val>
                                        </p:tav>
                                        <p:tav tm="100000">
                                          <p:val>
                                            <p:fltVal val="1"/>
                                          </p:val>
                                        </p:tav>
                                      </p:tavLst>
                                    </p:anim>
                                    <p:anim calcmode="lin" valueType="num">
                                      <p:cBhvr>
                                        <p:cTn id="28" dur="498" fill="hold" tmFilter="0, 0; 0.125,0.2665; 0.25,0.4; 0.375,0.465; 0.5,0.5;  0.625,0.535; 0.75,0.6; 0.875,0.7335; 1,1">
                                          <p:stCondLst>
                                            <p:cond delay="498"/>
                                          </p:stCondLst>
                                        </p:cTn>
                                        <p:tgtEl>
                                          <p:spTgt spid="352"/>
                                        </p:tgtEl>
                                        <p:attrNameLst>
                                          <p:attrName>ppt_y</p:attrName>
                                        </p:attrNameLst>
                                      </p:cBhvr>
                                      <p:tavLst>
                                        <p:tav tm="0" fmla="#ppt_y-sin(pi*$)/9">
                                          <p:val>
                                            <p:fltVal val="0"/>
                                          </p:val>
                                        </p:tav>
                                        <p:tav tm="100000">
                                          <p:val>
                                            <p:fltVal val="1"/>
                                          </p:val>
                                        </p:tav>
                                      </p:tavLst>
                                    </p:anim>
                                    <p:anim calcmode="lin" valueType="num">
                                      <p:cBhvr>
                                        <p:cTn id="29" dur="249" fill="hold" tmFilter="0, 0; 0.125,0.2665; 0.25,0.4; 0.375,0.465; 0.5,0.5;  0.625,0.535; 0.75,0.6; 0.875,0.7335; 1,1">
                                          <p:stCondLst>
                                            <p:cond delay="993"/>
                                          </p:stCondLst>
                                        </p:cTn>
                                        <p:tgtEl>
                                          <p:spTgt spid="352"/>
                                        </p:tgtEl>
                                        <p:attrNameLst>
                                          <p:attrName>ppt_y</p:attrName>
                                        </p:attrNameLst>
                                      </p:cBhvr>
                                      <p:tavLst>
                                        <p:tav tm="0" fmla="#ppt_y-sin(pi*$)/27">
                                          <p:val>
                                            <p:fltVal val="0"/>
                                          </p:val>
                                        </p:tav>
                                        <p:tav tm="100000">
                                          <p:val>
                                            <p:fltVal val="1"/>
                                          </p:val>
                                        </p:tav>
                                      </p:tavLst>
                                    </p:anim>
                                    <p:anim calcmode="lin" valueType="num">
                                      <p:cBhvr>
                                        <p:cTn id="30" dur="123" fill="hold" tmFilter="0, 0; 0.125,0.2665; 0.25,0.4; 0.375,0.465; 0.5,0.5;  0.625,0.535; 0.75,0.6; 0.875,0.7335; 1,1">
                                          <p:stCondLst>
                                            <p:cond delay="1242"/>
                                          </p:stCondLst>
                                        </p:cTn>
                                        <p:tgtEl>
                                          <p:spTgt spid="352"/>
                                        </p:tgtEl>
                                        <p:attrNameLst>
                                          <p:attrName>ppt_y</p:attrName>
                                        </p:attrNameLst>
                                      </p:cBhvr>
                                      <p:tavLst>
                                        <p:tav tm="0" fmla="#ppt_y-sin(pi*$)/81">
                                          <p:val>
                                            <p:fltVal val="0"/>
                                          </p:val>
                                        </p:tav>
                                        <p:tav tm="100000">
                                          <p:val>
                                            <p:fltVal val="1"/>
                                          </p:val>
                                        </p:tav>
                                      </p:tavLst>
                                    </p:anim>
                                    <p:animScale>
                                      <p:cBhvr>
                                        <p:cTn id="31" dur="20" fill="hold">
                                          <p:stCondLst>
                                            <p:cond delay="488"/>
                                          </p:stCondLst>
                                        </p:cTn>
                                        <p:tgtEl>
                                          <p:spTgt spid="352"/>
                                        </p:tgtEl>
                                      </p:cBhvr>
                                      <p:to x="100000" y="60000"/>
                                    </p:animScale>
                                    <p:animScale>
                                      <p:cBhvr>
                                        <p:cTn id="32" dur="125" decel="50000" fill="hold">
                                          <p:stCondLst>
                                            <p:cond delay="507"/>
                                          </p:stCondLst>
                                        </p:cTn>
                                        <p:tgtEl>
                                          <p:spTgt spid="352"/>
                                        </p:tgtEl>
                                      </p:cBhvr>
                                      <p:to x="100000" y="100000"/>
                                    </p:animScale>
                                    <p:animScale>
                                      <p:cBhvr>
                                        <p:cTn id="33" dur="20" decel="50000" fill="hold">
                                          <p:stCondLst>
                                            <p:cond delay="984"/>
                                          </p:stCondLst>
                                        </p:cTn>
                                        <p:tgtEl>
                                          <p:spTgt spid="352"/>
                                        </p:tgtEl>
                                      </p:cBhvr>
                                      <p:to x="100000" y="80000"/>
                                    </p:animScale>
                                    <p:animScale>
                                      <p:cBhvr>
                                        <p:cTn id="34" dur="125" decel="50000" fill="hold">
                                          <p:stCondLst>
                                            <p:cond delay="1004"/>
                                          </p:stCondLst>
                                        </p:cTn>
                                        <p:tgtEl>
                                          <p:spTgt spid="352"/>
                                        </p:tgtEl>
                                      </p:cBhvr>
                                      <p:to x="100000" y="100000"/>
                                    </p:animScale>
                                    <p:animScale>
                                      <p:cBhvr>
                                        <p:cTn id="35" dur="20" decel="50000" fill="hold">
                                          <p:stCondLst>
                                            <p:cond delay="1232"/>
                                          </p:stCondLst>
                                        </p:cTn>
                                        <p:tgtEl>
                                          <p:spTgt spid="352"/>
                                        </p:tgtEl>
                                      </p:cBhvr>
                                      <p:to x="100000" y="90000"/>
                                    </p:animScale>
                                    <p:animScale>
                                      <p:cBhvr>
                                        <p:cTn id="36" dur="125" decel="50000" fill="hold">
                                          <p:stCondLst>
                                            <p:cond delay="1251"/>
                                          </p:stCondLst>
                                        </p:cTn>
                                        <p:tgtEl>
                                          <p:spTgt spid="352"/>
                                        </p:tgtEl>
                                      </p:cBhvr>
                                      <p:to x="100000" y="100000"/>
                                    </p:animScale>
                                    <p:animScale>
                                      <p:cBhvr>
                                        <p:cTn id="37" dur="20" decel="50000" fill="hold">
                                          <p:stCondLst>
                                            <p:cond delay="1356"/>
                                          </p:stCondLst>
                                        </p:cTn>
                                        <p:tgtEl>
                                          <p:spTgt spid="352"/>
                                        </p:tgtEl>
                                      </p:cBhvr>
                                      <p:to x="100000" y="95000"/>
                                    </p:animScale>
                                    <p:animScale>
                                      <p:cBhvr>
                                        <p:cTn id="38" dur="125" decel="50000" fill="hold">
                                          <p:stCondLst>
                                            <p:cond delay="1376"/>
                                          </p:stCondLst>
                                        </p:cTn>
                                        <p:tgtEl>
                                          <p:spTgt spid="352"/>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 grpId="1"/>
      <p:bldP build="whole" bldLvl="1" animBg="1" rev="0" advAuto="0" spid="352" grpId="2"/>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OLAP"/>
          <p:cNvSpPr txBox="1"/>
          <p:nvPr>
            <p:ph type="title" idx="4294967295"/>
          </p:nvPr>
        </p:nvSpPr>
        <p:spPr>
          <a:xfrm>
            <a:off x="1270000" y="-1246530"/>
            <a:ext cx="10464800" cy="3302001"/>
          </a:xfrm>
          <a:prstGeom prst="rect">
            <a:avLst/>
          </a:prstGeom>
        </p:spPr>
        <p:txBody>
          <a:bodyPr anchor="b"/>
          <a:lstStyle>
            <a:lvl1pPr>
              <a:defRPr sz="6900"/>
            </a:lvl1pPr>
          </a:lstStyle>
          <a:p>
            <a:pPr/>
            <a:r>
              <a:t>OLAP</a:t>
            </a:r>
          </a:p>
        </p:txBody>
      </p:sp>
      <p:sp>
        <p:nvSpPr>
          <p:cNvPr id="355" name="OLAP transaction example :"/>
          <p:cNvSpPr txBox="1"/>
          <p:nvPr/>
        </p:nvSpPr>
        <p:spPr>
          <a:xfrm>
            <a:off x="1507680" y="3236570"/>
            <a:ext cx="41608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OLAP transaction example :</a:t>
            </a:r>
          </a:p>
        </p:txBody>
      </p:sp>
      <p:sp>
        <p:nvSpPr>
          <p:cNvPr id="356" name="Net Profit for EMEA and Pacific for the Digital Radio Product…"/>
          <p:cNvSpPr txBox="1"/>
          <p:nvPr/>
        </p:nvSpPr>
        <p:spPr>
          <a:xfrm>
            <a:off x="1508239" y="3859835"/>
            <a:ext cx="9303030"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Net Profit for EMEA and Pacific for the Digital Radio Product</a:t>
            </a:r>
          </a:p>
          <a:p>
            <a:pPr algn="l"/>
            <a:r>
              <a:t>    Pulls in large numbers of records</a:t>
            </a:r>
          </a:p>
        </p:txBody>
      </p:sp>
      <p:sp>
        <p:nvSpPr>
          <p:cNvPr id="357" name="Sum of Radios Sold in EMEA…"/>
          <p:cNvSpPr txBox="1"/>
          <p:nvPr/>
        </p:nvSpPr>
        <p:spPr>
          <a:xfrm>
            <a:off x="1530743" y="4851399"/>
            <a:ext cx="5340707"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Sum of Radios Sold in EMEA</a:t>
            </a:r>
          </a:p>
          <a:p>
            <a:pPr algn="l"/>
            <a:r>
              <a:t>    Sum of Radios Sold in Pacific</a:t>
            </a:r>
          </a:p>
          <a:p>
            <a:pPr algn="l"/>
            <a:r>
              <a:t>    Unit Cost of Radio in each region</a:t>
            </a:r>
          </a:p>
          <a:p>
            <a:pPr algn="l"/>
            <a:r>
              <a:t>    Sales price of each radio</a:t>
            </a:r>
          </a:p>
          <a:p>
            <a:pPr algn="l"/>
            <a:r>
              <a:t>    Sales price - unit cost</a:t>
            </a:r>
          </a:p>
        </p:txBody>
      </p:sp>
      <p:sp>
        <p:nvSpPr>
          <p:cNvPr id="358" name="Data Warehousing databases use different type of architecture both…"/>
          <p:cNvSpPr txBox="1"/>
          <p:nvPr/>
        </p:nvSpPr>
        <p:spPr>
          <a:xfrm>
            <a:off x="1540852" y="6947865"/>
            <a:ext cx="10356420"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Data Warehousing databases use different type of architecture both</a:t>
            </a:r>
          </a:p>
          <a:p>
            <a:pPr algn="l"/>
            <a:r>
              <a:t>    from a database perspective and infrastructure layer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55"/>
                                        </p:tgtEl>
                                        <p:attrNameLst>
                                          <p:attrName>style.visibility</p:attrName>
                                        </p:attrNameLst>
                                      </p:cBhvr>
                                      <p:to>
                                        <p:strVal val="visible"/>
                                      </p:to>
                                    </p:set>
                                    <p:animEffect filter="wipe(left)" transition="in">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56"/>
                                        </p:tgtEl>
                                        <p:attrNameLst>
                                          <p:attrName>style.visibility</p:attrName>
                                        </p:attrNameLst>
                                      </p:cBhvr>
                                      <p:to>
                                        <p:strVal val="visible"/>
                                      </p:to>
                                    </p:set>
                                    <p:animEffect filter="wipe(left)" transition="in">
                                      <p:cBhvr>
                                        <p:cTn id="12" dur="10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57"/>
                                        </p:tgtEl>
                                        <p:attrNameLst>
                                          <p:attrName>style.visibility</p:attrName>
                                        </p:attrNameLst>
                                      </p:cBhvr>
                                      <p:to>
                                        <p:strVal val="visible"/>
                                      </p:to>
                                    </p:set>
                                    <p:animEffect filter="wipe(left)" transition="in">
                                      <p:cBhvr>
                                        <p:cTn id="17" dur="1000"/>
                                        <p:tgtEl>
                                          <p:spTgt spid="357"/>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58"/>
                                        </p:tgtEl>
                                        <p:attrNameLst>
                                          <p:attrName>style.visibility</p:attrName>
                                        </p:attrNameLst>
                                      </p:cBhvr>
                                      <p:to>
                                        <p:strVal val="visible"/>
                                      </p:to>
                                    </p:set>
                                    <p:animEffect filter="wipe(left)" transition="in">
                                      <p:cBhvr>
                                        <p:cTn id="22"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6" grpId="2"/>
      <p:bldP build="whole" bldLvl="1" animBg="1" rev="0" advAuto="0" spid="357" grpId="3"/>
      <p:bldP build="whole" bldLvl="1" animBg="1" rev="0" advAuto="0" spid="355" grpId="1"/>
      <p:bldP build="whole" bldLvl="1" animBg="1" rev="0" advAuto="0" spid="358" grpId="4"/>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Automated Backups"/>
          <p:cNvSpPr txBox="1"/>
          <p:nvPr>
            <p:ph type="title" idx="4294967295"/>
          </p:nvPr>
        </p:nvSpPr>
        <p:spPr>
          <a:xfrm>
            <a:off x="1270000" y="-1296988"/>
            <a:ext cx="10464800" cy="3302001"/>
          </a:xfrm>
          <a:prstGeom prst="rect">
            <a:avLst/>
          </a:prstGeom>
        </p:spPr>
        <p:txBody>
          <a:bodyPr anchor="b"/>
          <a:lstStyle>
            <a:lvl1pPr>
              <a:defRPr sz="6900"/>
            </a:lvl1pPr>
          </a:lstStyle>
          <a:p>
            <a:pPr/>
            <a:r>
              <a:t>Automated Backups</a:t>
            </a:r>
          </a:p>
        </p:txBody>
      </p:sp>
      <p:sp>
        <p:nvSpPr>
          <p:cNvPr id="361" name="There are two different types of Backups for AWS: Automated Backups…"/>
          <p:cNvSpPr txBox="1"/>
          <p:nvPr/>
        </p:nvSpPr>
        <p:spPr>
          <a:xfrm>
            <a:off x="1507680" y="3052420"/>
            <a:ext cx="10823068"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There are two different types of Backups for AWS: Automated Backups</a:t>
            </a:r>
          </a:p>
          <a:p>
            <a:pPr algn="l"/>
            <a:r>
              <a:t>    and Database Snapshots</a:t>
            </a:r>
          </a:p>
        </p:txBody>
      </p:sp>
      <p:sp>
        <p:nvSpPr>
          <p:cNvPr id="362" name="Automated Backups allow you to recover your database to any point in…"/>
          <p:cNvSpPr txBox="1"/>
          <p:nvPr/>
        </p:nvSpPr>
        <p:spPr>
          <a:xfrm>
            <a:off x="1489354" y="4376737"/>
            <a:ext cx="11390377"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Automated Backups allow you to recover your database to any point in</a:t>
            </a:r>
          </a:p>
          <a:p>
            <a:pPr algn="l"/>
            <a:r>
              <a:t>    time within a ‘retention period’. The retention period can be between one</a:t>
            </a:r>
          </a:p>
          <a:p>
            <a:pPr algn="l"/>
            <a:r>
              <a:t>    and 35 days. Automated Backups will take a full daily snapshot and will</a:t>
            </a:r>
          </a:p>
          <a:p>
            <a:pPr algn="l"/>
            <a:r>
              <a:t>    also store transactional logs throughout the day. When you do a recovery,</a:t>
            </a:r>
          </a:p>
          <a:p>
            <a:pPr algn="l"/>
            <a:r>
              <a:t>    AWS will first choose the most recent daily back up, and then apply </a:t>
            </a:r>
          </a:p>
          <a:p>
            <a:pPr algn="l"/>
            <a:r>
              <a:t>    transactional logs relevant to that day. This allows you to do a point in time</a:t>
            </a:r>
          </a:p>
          <a:p>
            <a:pPr algn="l"/>
            <a:r>
              <a:t>    recovery down to a second, within the retention period.</a:t>
            </a:r>
          </a:p>
        </p:txBody>
      </p:sp>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1"/>
                                        </p:tgtEl>
                                        <p:attrNameLst>
                                          <p:attrName>style.visibility</p:attrName>
                                        </p:attrNameLst>
                                      </p:cBhvr>
                                      <p:to>
                                        <p:strVal val="visible"/>
                                      </p:to>
                                    </p:set>
                                    <p:animEffect filter="dissolve" transition="in">
                                      <p:cBhvr>
                                        <p:cTn id="7" dur="15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62"/>
                                        </p:tgtEl>
                                        <p:attrNameLst>
                                          <p:attrName>style.visibility</p:attrName>
                                        </p:attrNameLst>
                                      </p:cBhvr>
                                      <p:to>
                                        <p:strVal val="visible"/>
                                      </p:to>
                                    </p:set>
                                    <p:animEffect filter="dissolve" transition="in">
                                      <p:cBhvr>
                                        <p:cTn id="12" dur="15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2" grpId="2"/>
      <p:bldP build="whole" bldLvl="1" animBg="1" rev="0" advAuto="0" spid="361"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Automated Backups"/>
          <p:cNvSpPr txBox="1"/>
          <p:nvPr>
            <p:ph type="title" idx="4294967295"/>
          </p:nvPr>
        </p:nvSpPr>
        <p:spPr>
          <a:xfrm>
            <a:off x="1158241" y="-1296988"/>
            <a:ext cx="10812067" cy="3302001"/>
          </a:xfrm>
          <a:prstGeom prst="rect">
            <a:avLst/>
          </a:prstGeom>
        </p:spPr>
        <p:txBody>
          <a:bodyPr anchor="b"/>
          <a:lstStyle>
            <a:lvl1pPr>
              <a:defRPr sz="6900"/>
            </a:lvl1pPr>
          </a:lstStyle>
          <a:p>
            <a:pPr/>
            <a:r>
              <a:t>Automated Backups</a:t>
            </a:r>
          </a:p>
        </p:txBody>
      </p:sp>
      <p:sp>
        <p:nvSpPr>
          <p:cNvPr id="365" name="Automated Backups are enabled by default. The backup data is stored in…"/>
          <p:cNvSpPr txBox="1"/>
          <p:nvPr/>
        </p:nvSpPr>
        <p:spPr>
          <a:xfrm>
            <a:off x="1507680" y="2868270"/>
            <a:ext cx="11134040"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Automated Backups are enabled by default. The backup data is stored in</a:t>
            </a:r>
          </a:p>
          <a:p>
            <a:pPr algn="l"/>
            <a:r>
              <a:t>    S3 and you get free storage space equal to the size of your database. So,</a:t>
            </a:r>
          </a:p>
          <a:p>
            <a:pPr algn="l"/>
            <a:r>
              <a:t>    if you have an RDS instance of 10GB, you will get 10GB worth of storage.</a:t>
            </a:r>
          </a:p>
        </p:txBody>
      </p:sp>
      <p:sp>
        <p:nvSpPr>
          <p:cNvPr id="366" name="Backups are taken within a defined window. During the backup window,…"/>
          <p:cNvSpPr txBox="1"/>
          <p:nvPr/>
        </p:nvSpPr>
        <p:spPr>
          <a:xfrm>
            <a:off x="1501724" y="4433545"/>
            <a:ext cx="1096815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Backups are taken within a defined window. During the backup window,</a:t>
            </a:r>
          </a:p>
          <a:p>
            <a:pPr algn="l"/>
            <a:r>
              <a:t>    storage I/O may be suspended while your data is being backed up and</a:t>
            </a:r>
          </a:p>
          <a:p>
            <a:pPr algn="l"/>
            <a:r>
              <a:t>    you may experience elevated latency.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365"/>
                                        </p:tgtEl>
                                        <p:attrNameLst>
                                          <p:attrName>style.visibility</p:attrName>
                                        </p:attrNameLst>
                                      </p:cBhvr>
                                      <p:to>
                                        <p:strVal val="visible"/>
                                      </p:to>
                                    </p:set>
                                    <p:animEffect filter="wipe(down)" transition="in">
                                      <p:cBhvr>
                                        <p:cTn id="7" dur="1500"/>
                                        <p:tgtEl>
                                          <p:spTgt spid="36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4" presetID="22" grpId="2" fill="hold">
                                  <p:stCondLst>
                                    <p:cond delay="0"/>
                                  </p:stCondLst>
                                  <p:iterate type="el" backwards="0">
                                    <p:tmAbs val="0"/>
                                  </p:iterate>
                                  <p:childTnLst>
                                    <p:set>
                                      <p:cBhvr>
                                        <p:cTn id="11" fill="hold"/>
                                        <p:tgtEl>
                                          <p:spTgt spid="366"/>
                                        </p:tgtEl>
                                        <p:attrNameLst>
                                          <p:attrName>style.visibility</p:attrName>
                                        </p:attrNameLst>
                                      </p:cBhvr>
                                      <p:to>
                                        <p:strVal val="visible"/>
                                      </p:to>
                                    </p:set>
                                    <p:animEffect filter="wipe(down)" transition="in">
                                      <p:cBhvr>
                                        <p:cTn id="12" dur="15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6" grpId="2"/>
      <p:bldP build="whole" bldLvl="1" animBg="1" rev="0" advAuto="0" spid="365"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napshots"/>
          <p:cNvSpPr txBox="1"/>
          <p:nvPr>
            <p:ph type="title" idx="4294967295"/>
          </p:nvPr>
        </p:nvSpPr>
        <p:spPr>
          <a:xfrm>
            <a:off x="1158241" y="-1296988"/>
            <a:ext cx="10812067" cy="3302001"/>
          </a:xfrm>
          <a:prstGeom prst="rect">
            <a:avLst/>
          </a:prstGeom>
        </p:spPr>
        <p:txBody>
          <a:bodyPr anchor="b"/>
          <a:lstStyle>
            <a:lvl1pPr>
              <a:defRPr sz="6900"/>
            </a:lvl1pPr>
          </a:lstStyle>
          <a:p>
            <a:pPr/>
            <a:r>
              <a:t>Snapshots</a:t>
            </a:r>
          </a:p>
        </p:txBody>
      </p:sp>
      <p:sp>
        <p:nvSpPr>
          <p:cNvPr id="369" name="DB Snapshots are done manually (ie they are user initiated). They are…"/>
          <p:cNvSpPr txBox="1"/>
          <p:nvPr/>
        </p:nvSpPr>
        <p:spPr>
          <a:xfrm>
            <a:off x="1471257" y="2833003"/>
            <a:ext cx="1105296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DB Snapshots are done manually (ie they are user initiated). They are</a:t>
            </a:r>
          </a:p>
          <a:p>
            <a:pPr algn="l"/>
            <a:r>
              <a:t>    stored even after you delete the original RDS instance, unlike automated</a:t>
            </a:r>
          </a:p>
          <a:p>
            <a:pPr algn="l"/>
            <a:r>
              <a:t>    backups.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69"/>
                                        </p:tgtEl>
                                        <p:attrNameLst>
                                          <p:attrName>style.visibility</p:attrName>
                                        </p:attrNameLst>
                                      </p:cBhvr>
                                      <p:to>
                                        <p:strVal val="visible"/>
                                      </p:to>
                                    </p:set>
                                    <p:animEffect filter="fade" transition="in">
                                      <p:cBhvr>
                                        <p:cTn id="7" dur="15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9"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Restoring Backups"/>
          <p:cNvSpPr txBox="1"/>
          <p:nvPr>
            <p:ph type="title" idx="4294967295"/>
          </p:nvPr>
        </p:nvSpPr>
        <p:spPr>
          <a:xfrm>
            <a:off x="1270000" y="-1296988"/>
            <a:ext cx="10464800" cy="3302001"/>
          </a:xfrm>
          <a:prstGeom prst="rect">
            <a:avLst/>
          </a:prstGeom>
        </p:spPr>
        <p:txBody>
          <a:bodyPr anchor="b"/>
          <a:lstStyle>
            <a:lvl1pPr>
              <a:defRPr sz="6900"/>
            </a:lvl1pPr>
          </a:lstStyle>
          <a:p>
            <a:pPr/>
            <a:r>
              <a:t>Restoring Backups</a:t>
            </a:r>
          </a:p>
        </p:txBody>
      </p:sp>
      <p:sp>
        <p:nvSpPr>
          <p:cNvPr id="372" name="Whenever you restore either an Automatic Backup or a manual…"/>
          <p:cNvSpPr txBox="1"/>
          <p:nvPr/>
        </p:nvSpPr>
        <p:spPr>
          <a:xfrm>
            <a:off x="1507680" y="2868270"/>
            <a:ext cx="10037980"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Whenever you restore either an Automatic Backup or a manual</a:t>
            </a:r>
          </a:p>
          <a:p>
            <a:pPr algn="l"/>
            <a:r>
              <a:t>    Snapshot, the restored version of the database will be a new RDS</a:t>
            </a:r>
          </a:p>
          <a:p>
            <a:pPr algn="l"/>
            <a:r>
              <a:t>    instance with a new endpoint</a:t>
            </a:r>
          </a:p>
        </p:txBody>
      </p:sp>
      <p:pic>
        <p:nvPicPr>
          <p:cNvPr id="373"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2282" y="4014787"/>
            <a:ext cx="5443885" cy="5443886"/>
          </a:xfrm>
          <a:prstGeom prst="rect">
            <a:avLst/>
          </a:prstGeom>
          <a:ln w="12700">
            <a:miter lim="400000"/>
          </a:ln>
        </p:spPr>
      </p:pic>
      <p:pic>
        <p:nvPicPr>
          <p:cNvPr id="374" name="red-arrow-11.png" descr="red-arrow-11.png"/>
          <p:cNvPicPr>
            <a:picLocks noChangeAspect="1"/>
          </p:cNvPicPr>
          <p:nvPr/>
        </p:nvPicPr>
        <p:blipFill>
          <a:blip r:embed="rId3">
            <a:extLst/>
          </a:blip>
          <a:stretch>
            <a:fillRect/>
          </a:stretch>
        </p:blipFill>
        <p:spPr>
          <a:xfrm>
            <a:off x="5447939" y="6137900"/>
            <a:ext cx="2108922" cy="1197660"/>
          </a:xfrm>
          <a:prstGeom prst="rect">
            <a:avLst/>
          </a:prstGeom>
          <a:ln w="12700">
            <a:miter lim="400000"/>
          </a:ln>
        </p:spPr>
      </p:pic>
      <p:pic>
        <p:nvPicPr>
          <p:cNvPr id="375"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7533382" y="4014787"/>
            <a:ext cx="5443885" cy="5443886"/>
          </a:xfrm>
          <a:prstGeom prst="rect">
            <a:avLst/>
          </a:prstGeom>
          <a:ln w="12700">
            <a:miter lim="400000"/>
          </a:ln>
        </p:spPr>
      </p:pic>
      <p:sp>
        <p:nvSpPr>
          <p:cNvPr id="376" name="original.ap-south-1.rds.amazonaws.com"/>
          <p:cNvSpPr txBox="1"/>
          <p:nvPr/>
        </p:nvSpPr>
        <p:spPr>
          <a:xfrm>
            <a:off x="226515" y="8709533"/>
            <a:ext cx="4995419" cy="4117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original.ap-south-1.rds.amazonaws.com</a:t>
            </a:r>
          </a:p>
        </p:txBody>
      </p:sp>
      <p:sp>
        <p:nvSpPr>
          <p:cNvPr id="377" name="restored.ap-south-1.rds.amazonaws.com"/>
          <p:cNvSpPr txBox="1"/>
          <p:nvPr/>
        </p:nvSpPr>
        <p:spPr>
          <a:xfrm>
            <a:off x="7757615" y="8709533"/>
            <a:ext cx="5109465" cy="4117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restored.ap-south-1.rds.amazonaws.com</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72"/>
                                        </p:tgtEl>
                                        <p:attrNameLst>
                                          <p:attrName>style.visibility</p:attrName>
                                        </p:attrNameLst>
                                      </p:cBhvr>
                                      <p:to>
                                        <p:strVal val="visible"/>
                                      </p:to>
                                    </p:set>
                                    <p:animEffect filter="wipe(left)" transition="in">
                                      <p:cBhvr>
                                        <p:cTn id="7" dur="1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73"/>
                                        </p:tgtEl>
                                        <p:attrNameLst>
                                          <p:attrName>style.visibility</p:attrName>
                                        </p:attrNameLst>
                                      </p:cBhvr>
                                      <p:to>
                                        <p:strVal val="visible"/>
                                      </p:to>
                                    </p:set>
                                    <p:animEffect filter="wipe(left)" transition="in">
                                      <p:cBhvr>
                                        <p:cTn id="12" dur="1500"/>
                                        <p:tgtEl>
                                          <p:spTgt spid="373"/>
                                        </p:tgtEl>
                                      </p:cBhvr>
                                    </p:animEffect>
                                  </p:childTnLst>
                                </p:cTn>
                              </p:par>
                            </p:childTnLst>
                          </p:cTn>
                        </p:par>
                        <p:par>
                          <p:cTn id="13" fill="hold">
                            <p:stCondLst>
                              <p:cond delay="1500"/>
                            </p:stCondLst>
                            <p:childTnLst>
                              <p:par>
                                <p:cTn id="14" presetClass="entr" nodeType="afterEffect" presetSubtype="8" presetID="22" grpId="3" fill="hold">
                                  <p:stCondLst>
                                    <p:cond delay="0"/>
                                  </p:stCondLst>
                                  <p:iterate type="el" backwards="0">
                                    <p:tmAbs val="0"/>
                                  </p:iterate>
                                  <p:childTnLst>
                                    <p:set>
                                      <p:cBhvr>
                                        <p:cTn id="15" fill="hold"/>
                                        <p:tgtEl>
                                          <p:spTgt spid="376"/>
                                        </p:tgtEl>
                                        <p:attrNameLst>
                                          <p:attrName>style.visibility</p:attrName>
                                        </p:attrNameLst>
                                      </p:cBhvr>
                                      <p:to>
                                        <p:strVal val="visible"/>
                                      </p:to>
                                    </p:set>
                                    <p:animEffect filter="wipe(left)" transition="in">
                                      <p:cBhvr>
                                        <p:cTn id="16" dur="1500"/>
                                        <p:tgtEl>
                                          <p:spTgt spid="376"/>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4" fill="hold">
                                  <p:stCondLst>
                                    <p:cond delay="0"/>
                                  </p:stCondLst>
                                  <p:iterate type="el" backwards="0">
                                    <p:tmAbs val="0"/>
                                  </p:iterate>
                                  <p:childTnLst>
                                    <p:set>
                                      <p:cBhvr>
                                        <p:cTn id="20" fill="hold"/>
                                        <p:tgtEl>
                                          <p:spTgt spid="374"/>
                                        </p:tgtEl>
                                        <p:attrNameLst>
                                          <p:attrName>style.visibility</p:attrName>
                                        </p:attrNameLst>
                                      </p:cBhvr>
                                      <p:to>
                                        <p:strVal val="visible"/>
                                      </p:to>
                                    </p:set>
                                    <p:animEffect filter="wipe(left)" transition="in">
                                      <p:cBhvr>
                                        <p:cTn id="21" dur="1500"/>
                                        <p:tgtEl>
                                          <p:spTgt spid="374"/>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8" presetID="22" grpId="5" fill="hold">
                                  <p:stCondLst>
                                    <p:cond delay="0"/>
                                  </p:stCondLst>
                                  <p:iterate type="el" backwards="0">
                                    <p:tmAbs val="0"/>
                                  </p:iterate>
                                  <p:childTnLst>
                                    <p:set>
                                      <p:cBhvr>
                                        <p:cTn id="25" fill="hold"/>
                                        <p:tgtEl>
                                          <p:spTgt spid="375"/>
                                        </p:tgtEl>
                                        <p:attrNameLst>
                                          <p:attrName>style.visibility</p:attrName>
                                        </p:attrNameLst>
                                      </p:cBhvr>
                                      <p:to>
                                        <p:strVal val="visible"/>
                                      </p:to>
                                    </p:set>
                                    <p:animEffect filter="wipe(left)" transition="in">
                                      <p:cBhvr>
                                        <p:cTn id="26" dur="1500"/>
                                        <p:tgtEl>
                                          <p:spTgt spid="375"/>
                                        </p:tgtEl>
                                      </p:cBhvr>
                                    </p:animEffect>
                                  </p:childTnLst>
                                </p:cTn>
                              </p:par>
                            </p:childTnLst>
                          </p:cTn>
                        </p:par>
                        <p:par>
                          <p:cTn id="27" fill="hold">
                            <p:stCondLst>
                              <p:cond delay="1500"/>
                            </p:stCondLst>
                            <p:childTnLst>
                              <p:par>
                                <p:cTn id="28" presetClass="entr" nodeType="afterEffect" presetSubtype="8" presetID="22" grpId="6" fill="hold">
                                  <p:stCondLst>
                                    <p:cond delay="0"/>
                                  </p:stCondLst>
                                  <p:iterate type="el" backwards="0">
                                    <p:tmAbs val="0"/>
                                  </p:iterate>
                                  <p:childTnLst>
                                    <p:set>
                                      <p:cBhvr>
                                        <p:cTn id="29" fill="hold"/>
                                        <p:tgtEl>
                                          <p:spTgt spid="377"/>
                                        </p:tgtEl>
                                        <p:attrNameLst>
                                          <p:attrName>style.visibility</p:attrName>
                                        </p:attrNameLst>
                                      </p:cBhvr>
                                      <p:to>
                                        <p:strVal val="visible"/>
                                      </p:to>
                                    </p:set>
                                    <p:animEffect filter="wipe(left)" transition="in">
                                      <p:cBhvr>
                                        <p:cTn id="30" dur="15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4" grpId="4"/>
      <p:bldP build="whole" bldLvl="1" animBg="1" rev="0" advAuto="0" spid="375" grpId="5"/>
      <p:bldP build="whole" bldLvl="1" animBg="1" rev="0" advAuto="0" spid="377" grpId="6"/>
      <p:bldP build="whole" bldLvl="1" animBg="1" rev="0" advAuto="0" spid="376" grpId="3"/>
      <p:bldP build="whole" bldLvl="1" animBg="1" rev="0" advAuto="0" spid="373" grpId="2"/>
      <p:bldP build="whole" bldLvl="1" animBg="1" rev="0" advAuto="0" spid="372"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Encryption"/>
          <p:cNvSpPr txBox="1"/>
          <p:nvPr>
            <p:ph type="title" idx="4294967295"/>
          </p:nvPr>
        </p:nvSpPr>
        <p:spPr>
          <a:xfrm>
            <a:off x="1270000" y="-1296988"/>
            <a:ext cx="10464800" cy="3302001"/>
          </a:xfrm>
          <a:prstGeom prst="rect">
            <a:avLst/>
          </a:prstGeom>
        </p:spPr>
        <p:txBody>
          <a:bodyPr anchor="b"/>
          <a:lstStyle>
            <a:lvl1pPr>
              <a:defRPr sz="6900"/>
            </a:lvl1pPr>
          </a:lstStyle>
          <a:p>
            <a:pPr/>
            <a:r>
              <a:t>Encryption</a:t>
            </a:r>
          </a:p>
        </p:txBody>
      </p:sp>
      <p:sp>
        <p:nvSpPr>
          <p:cNvPr id="380" name="At the present time, encrypting an existing DB instance is not supported.…"/>
          <p:cNvSpPr txBox="1"/>
          <p:nvPr/>
        </p:nvSpPr>
        <p:spPr>
          <a:xfrm>
            <a:off x="1499755" y="5775495"/>
            <a:ext cx="11070261"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At the present time, encrypting an existing DB instance is not supported.</a:t>
            </a:r>
          </a:p>
          <a:p>
            <a:pPr algn="l"/>
            <a:r>
              <a:t>    To use Amazon RDS encryption for an existing database, you must first</a:t>
            </a:r>
          </a:p>
          <a:p>
            <a:pPr algn="l"/>
            <a:r>
              <a:t>    create a snapshot, make a copy of that snapshot and encrypt the copy.</a:t>
            </a:r>
          </a:p>
        </p:txBody>
      </p:sp>
      <p:sp>
        <p:nvSpPr>
          <p:cNvPr id="381" name="Encryption at rest is supported for MySQL, Oracle, SQL Server, PostgreSQL,…"/>
          <p:cNvSpPr txBox="1"/>
          <p:nvPr/>
        </p:nvSpPr>
        <p:spPr>
          <a:xfrm>
            <a:off x="1507680" y="2923124"/>
            <a:ext cx="11558855"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Encryption at rest is supported for MySQL, Oracle, SQL Server, PostgreSQL,</a:t>
            </a:r>
          </a:p>
          <a:p>
            <a:pPr algn="l"/>
            <a:r>
              <a:t>    MariaDB &amp; Aurora. Encryption is done using the AWS Key Management</a:t>
            </a:r>
          </a:p>
          <a:p>
            <a:pPr algn="l"/>
            <a:r>
              <a:t>    Service (KMS) service. Once your RDS instance is encrypted, the data</a:t>
            </a:r>
          </a:p>
          <a:p>
            <a:pPr algn="l"/>
            <a:r>
              <a:t>    stored at rest in the underlying storage is encrypted, as are its automated</a:t>
            </a:r>
          </a:p>
          <a:p>
            <a:pPr algn="l"/>
            <a:r>
              <a:t>    backups, read replicas, and snapshots</a:t>
            </a:r>
          </a:p>
        </p:txBody>
      </p:sp>
    </p:spTree>
  </p:cSld>
  <p:clrMapOvr>
    <a:masterClrMapping/>
  </p:clrMapOvr>
  <mc:AlternateContent xmlns:mc="http://schemas.openxmlformats.org/markup-compatibility/2006">
    <mc:Choice xmlns:p14="http://schemas.microsoft.com/office/powerpoint/2010/main" Requires="p14">
      <p:transition spd="slow" advClick="1" p14:dur="1500">
        <p14:rippl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1"/>
                                        </p:tgtEl>
                                        <p:attrNameLst>
                                          <p:attrName>style.visibility</p:attrName>
                                        </p:attrNameLst>
                                      </p:cBhvr>
                                      <p:to>
                                        <p:strVal val="visible"/>
                                      </p:to>
                                    </p:set>
                                    <p:animEffect filter="fade" transition="in">
                                      <p:cBhvr>
                                        <p:cTn id="7" dur="1500"/>
                                        <p:tgtEl>
                                          <p:spTgt spid="38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80"/>
                                        </p:tgtEl>
                                        <p:attrNameLst>
                                          <p:attrName>style.visibility</p:attrName>
                                        </p:attrNameLst>
                                      </p:cBhvr>
                                      <p:to>
                                        <p:strVal val="visible"/>
                                      </p:to>
                                    </p:set>
                                    <p:animEffect filter="fade" transition="in">
                                      <p:cBhvr>
                                        <p:cTn id="12" dur="15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1" grpId="1"/>
      <p:bldP build="whole" bldLvl="1" animBg="1" rev="0" advAuto="0" spid="380" grpId="2"/>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alb.png" descr="alb.png"/>
          <p:cNvPicPr>
            <a:picLocks noChangeAspect="1"/>
          </p:cNvPicPr>
          <p:nvPr/>
        </p:nvPicPr>
        <p:blipFill>
          <a:blip r:embed="rId2">
            <a:extLst/>
          </a:blip>
          <a:stretch>
            <a:fillRect/>
          </a:stretch>
        </p:blipFill>
        <p:spPr>
          <a:xfrm>
            <a:off x="-6350" y="3606800"/>
            <a:ext cx="2540000" cy="2540000"/>
          </a:xfrm>
          <a:prstGeom prst="rect">
            <a:avLst/>
          </a:prstGeom>
          <a:ln w="12700">
            <a:miter lim="400000"/>
          </a:ln>
        </p:spPr>
      </p:pic>
      <p:pic>
        <p:nvPicPr>
          <p:cNvPr id="384" name="amazon-ec2.png" descr="amazon-ec2.png"/>
          <p:cNvPicPr>
            <a:picLocks noChangeAspect="1"/>
          </p:cNvPicPr>
          <p:nvPr/>
        </p:nvPicPr>
        <p:blipFill>
          <a:blip r:embed="rId3">
            <a:extLst/>
          </a:blip>
          <a:stretch>
            <a:fillRect/>
          </a:stretch>
        </p:blipFill>
        <p:spPr>
          <a:xfrm>
            <a:off x="2535088" y="3606800"/>
            <a:ext cx="2540001" cy="2540000"/>
          </a:xfrm>
          <a:prstGeom prst="rect">
            <a:avLst/>
          </a:prstGeom>
          <a:ln w="12700">
            <a:miter lim="400000"/>
          </a:ln>
        </p:spPr>
      </p:pic>
      <p:pic>
        <p:nvPicPr>
          <p:cNvPr id="385" name="amazon-ec2.png" descr="amazon-ec2.png"/>
          <p:cNvPicPr>
            <a:picLocks noChangeAspect="1"/>
          </p:cNvPicPr>
          <p:nvPr/>
        </p:nvPicPr>
        <p:blipFill>
          <a:blip r:embed="rId3">
            <a:extLst/>
          </a:blip>
          <a:stretch>
            <a:fillRect/>
          </a:stretch>
        </p:blipFill>
        <p:spPr>
          <a:xfrm>
            <a:off x="2535088" y="1384300"/>
            <a:ext cx="2540001" cy="2540000"/>
          </a:xfrm>
          <a:prstGeom prst="rect">
            <a:avLst/>
          </a:prstGeom>
          <a:ln w="12700">
            <a:miter lim="400000"/>
          </a:ln>
        </p:spPr>
      </p:pic>
      <p:pic>
        <p:nvPicPr>
          <p:cNvPr id="386" name="amazon-ec2.png" descr="amazon-ec2.png"/>
          <p:cNvPicPr>
            <a:picLocks noChangeAspect="1"/>
          </p:cNvPicPr>
          <p:nvPr/>
        </p:nvPicPr>
        <p:blipFill>
          <a:blip r:embed="rId3">
            <a:extLst/>
          </a:blip>
          <a:stretch>
            <a:fillRect/>
          </a:stretch>
        </p:blipFill>
        <p:spPr>
          <a:xfrm>
            <a:off x="2535088" y="5842000"/>
            <a:ext cx="2540001" cy="2540000"/>
          </a:xfrm>
          <a:prstGeom prst="rect">
            <a:avLst/>
          </a:prstGeom>
          <a:ln w="12700">
            <a:miter lim="400000"/>
          </a:ln>
        </p:spPr>
      </p:pic>
      <p:pic>
        <p:nvPicPr>
          <p:cNvPr id="387" name="AWS_Simple_Icons_Database_AmazonRDS.svg_-20160325070440.png" descr="AWS_Simple_Icons_Database_AmazonRDS.svg_-20160325070440.png"/>
          <p:cNvPicPr>
            <a:picLocks noChangeAspect="1"/>
          </p:cNvPicPr>
          <p:nvPr/>
        </p:nvPicPr>
        <p:blipFill>
          <a:blip r:embed="rId4">
            <a:extLst/>
          </a:blip>
          <a:stretch>
            <a:fillRect/>
          </a:stretch>
        </p:blipFill>
        <p:spPr>
          <a:xfrm>
            <a:off x="5478316" y="3606800"/>
            <a:ext cx="2540001" cy="2540000"/>
          </a:xfrm>
          <a:prstGeom prst="rect">
            <a:avLst/>
          </a:prstGeom>
          <a:ln w="12700">
            <a:miter lim="400000"/>
          </a:ln>
        </p:spPr>
      </p:pic>
      <p:sp>
        <p:nvSpPr>
          <p:cNvPr id="388" name="AP-SOUTH-1A"/>
          <p:cNvSpPr txBox="1"/>
          <p:nvPr/>
        </p:nvSpPr>
        <p:spPr>
          <a:xfrm>
            <a:off x="5811437" y="6102899"/>
            <a:ext cx="1873759" cy="4117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AP-SOUTH-1A</a:t>
            </a:r>
          </a:p>
        </p:txBody>
      </p:sp>
      <p:sp>
        <p:nvSpPr>
          <p:cNvPr id="389" name="Line"/>
          <p:cNvSpPr/>
          <p:nvPr/>
        </p:nvSpPr>
        <p:spPr>
          <a:xfrm flipH="1" flipV="1">
            <a:off x="4540718" y="2652513"/>
            <a:ext cx="1873759" cy="1510442"/>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0" name="Line"/>
          <p:cNvSpPr/>
          <p:nvPr/>
        </p:nvSpPr>
        <p:spPr>
          <a:xfrm flipH="1">
            <a:off x="4540718" y="4859568"/>
            <a:ext cx="1873759" cy="1"/>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1" name="Line"/>
          <p:cNvSpPr/>
          <p:nvPr/>
        </p:nvSpPr>
        <p:spPr>
          <a:xfrm flipH="1">
            <a:off x="4544302" y="5556182"/>
            <a:ext cx="1866591" cy="1505167"/>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2" name="Line"/>
          <p:cNvSpPr/>
          <p:nvPr/>
        </p:nvSpPr>
        <p:spPr>
          <a:xfrm flipH="1">
            <a:off x="8136886" y="4876800"/>
            <a:ext cx="1873759" cy="0"/>
          </a:xfrm>
          <a:prstGeom prst="line">
            <a:avLst/>
          </a:prstGeom>
          <a:ln w="63500">
            <a:solidFill>
              <a:srgbClr val="5294CF"/>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pic>
        <p:nvPicPr>
          <p:cNvPr id="393" name="AWS_Simple_Icons_Database_AmazonRDS.svg_-20160325070440.png" descr="AWS_Simple_Icons_Database_AmazonRDS.svg_-20160325070440.png"/>
          <p:cNvPicPr>
            <a:picLocks noChangeAspect="1"/>
          </p:cNvPicPr>
          <p:nvPr/>
        </p:nvPicPr>
        <p:blipFill>
          <a:blip r:embed="rId4">
            <a:extLst/>
          </a:blip>
          <a:stretch>
            <a:fillRect/>
          </a:stretch>
        </p:blipFill>
        <p:spPr>
          <a:xfrm>
            <a:off x="10129215" y="3567112"/>
            <a:ext cx="2540001" cy="2540001"/>
          </a:xfrm>
          <a:prstGeom prst="rect">
            <a:avLst/>
          </a:prstGeom>
          <a:ln w="12700">
            <a:miter lim="400000"/>
          </a:ln>
        </p:spPr>
      </p:pic>
      <p:sp>
        <p:nvSpPr>
          <p:cNvPr id="394" name="AP-SOUTH-1B"/>
          <p:cNvSpPr txBox="1"/>
          <p:nvPr/>
        </p:nvSpPr>
        <p:spPr>
          <a:xfrm>
            <a:off x="10459922" y="6106033"/>
            <a:ext cx="1878585" cy="4117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AP-SOUTH-1B</a:t>
            </a:r>
          </a:p>
        </p:txBody>
      </p:sp>
      <p:sp>
        <p:nvSpPr>
          <p:cNvPr id="395" name="Dingbat X"/>
          <p:cNvSpPr/>
          <p:nvPr/>
        </p:nvSpPr>
        <p:spPr>
          <a:xfrm>
            <a:off x="5811437" y="3769719"/>
            <a:ext cx="1873759" cy="2214162"/>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a:defRPr b="0" sz="2200">
                <a:solidFill>
                  <a:srgbClr val="FF2600"/>
                </a:solidFill>
                <a:latin typeface="+mn-lt"/>
                <a:ea typeface="+mn-ea"/>
                <a:cs typeface="+mn-cs"/>
                <a:sym typeface="Helvetica Neue Medium"/>
              </a:defRPr>
            </a:pPr>
          </a:p>
        </p:txBody>
      </p:sp>
      <p:sp>
        <p:nvSpPr>
          <p:cNvPr id="396" name="What is a Multi-AZ?"/>
          <p:cNvSpPr txBox="1"/>
          <p:nvPr>
            <p:ph type="title" idx="4294967295"/>
          </p:nvPr>
        </p:nvSpPr>
        <p:spPr>
          <a:xfrm>
            <a:off x="1270000" y="-1677988"/>
            <a:ext cx="10464800" cy="3302001"/>
          </a:xfrm>
          <a:prstGeom prst="rect">
            <a:avLst/>
          </a:prstGeom>
        </p:spPr>
        <p:txBody>
          <a:bodyPr anchor="b"/>
          <a:lstStyle>
            <a:lvl1pPr>
              <a:defRPr sz="6900"/>
            </a:lvl1pPr>
          </a:lstStyle>
          <a:p>
            <a:pPr/>
            <a:r>
              <a:t>What is a Multi-AZ?</a:t>
            </a:r>
          </a:p>
        </p:txBody>
      </p:sp>
      <p:sp>
        <p:nvSpPr>
          <p:cNvPr id="397" name="Line"/>
          <p:cNvSpPr/>
          <p:nvPr/>
        </p:nvSpPr>
        <p:spPr>
          <a:xfrm flipH="1" flipV="1">
            <a:off x="4580406" y="2779513"/>
            <a:ext cx="6388063" cy="1256442"/>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8" name="Line"/>
          <p:cNvSpPr/>
          <p:nvPr/>
        </p:nvSpPr>
        <p:spPr>
          <a:xfrm flipH="1" flipV="1">
            <a:off x="4667718" y="4986568"/>
            <a:ext cx="6003187" cy="1"/>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9" name="Line"/>
          <p:cNvSpPr/>
          <p:nvPr/>
        </p:nvSpPr>
        <p:spPr>
          <a:xfrm flipH="1">
            <a:off x="4544301" y="5670327"/>
            <a:ext cx="6460272" cy="1391023"/>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83"/>
                                        </p:tgtEl>
                                        <p:attrNameLst>
                                          <p:attrName>style.visibility</p:attrName>
                                        </p:attrNameLst>
                                      </p:cBhvr>
                                      <p:to>
                                        <p:strVal val="visible"/>
                                      </p:to>
                                    </p:set>
                                    <p:animEffect filter="wipe(left)" transition="in">
                                      <p:cBhvr>
                                        <p:cTn id="7" dur="1250"/>
                                        <p:tgtEl>
                                          <p:spTgt spid="38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85"/>
                                        </p:tgtEl>
                                        <p:attrNameLst>
                                          <p:attrName>style.visibility</p:attrName>
                                        </p:attrNameLst>
                                      </p:cBhvr>
                                      <p:to>
                                        <p:strVal val="visible"/>
                                      </p:to>
                                    </p:set>
                                    <p:animEffect filter="wipe(left)" transition="in">
                                      <p:cBhvr>
                                        <p:cTn id="12" dur="1250"/>
                                        <p:tgtEl>
                                          <p:spTgt spid="385"/>
                                        </p:tgtEl>
                                      </p:cBhvr>
                                    </p:animEffect>
                                  </p:childTnLst>
                                </p:cTn>
                              </p:par>
                            </p:childTnLst>
                          </p:cTn>
                        </p:par>
                        <p:par>
                          <p:cTn id="13" fill="hold">
                            <p:stCondLst>
                              <p:cond delay="1250"/>
                            </p:stCondLst>
                            <p:childTnLst>
                              <p:par>
                                <p:cTn id="14" presetClass="entr" nodeType="afterEffect" presetSubtype="8" presetID="22" grpId="3" fill="hold">
                                  <p:stCondLst>
                                    <p:cond delay="0"/>
                                  </p:stCondLst>
                                  <p:iterate type="el" backwards="0">
                                    <p:tmAbs val="0"/>
                                  </p:iterate>
                                  <p:childTnLst>
                                    <p:set>
                                      <p:cBhvr>
                                        <p:cTn id="15" fill="hold"/>
                                        <p:tgtEl>
                                          <p:spTgt spid="384"/>
                                        </p:tgtEl>
                                        <p:attrNameLst>
                                          <p:attrName>style.visibility</p:attrName>
                                        </p:attrNameLst>
                                      </p:cBhvr>
                                      <p:to>
                                        <p:strVal val="visible"/>
                                      </p:to>
                                    </p:set>
                                    <p:animEffect filter="wipe(left)" transition="in">
                                      <p:cBhvr>
                                        <p:cTn id="16" dur="1250"/>
                                        <p:tgtEl>
                                          <p:spTgt spid="384"/>
                                        </p:tgtEl>
                                      </p:cBhvr>
                                    </p:animEffect>
                                  </p:childTnLst>
                                </p:cTn>
                              </p:par>
                            </p:childTnLst>
                          </p:cTn>
                        </p:par>
                        <p:par>
                          <p:cTn id="17" fill="hold">
                            <p:stCondLst>
                              <p:cond delay="2500"/>
                            </p:stCondLst>
                            <p:childTnLst>
                              <p:par>
                                <p:cTn id="18" presetClass="entr" nodeType="afterEffect" presetSubtype="8" presetID="22" grpId="4" fill="hold">
                                  <p:stCondLst>
                                    <p:cond delay="0"/>
                                  </p:stCondLst>
                                  <p:iterate type="el" backwards="0">
                                    <p:tmAbs val="0"/>
                                  </p:iterate>
                                  <p:childTnLst>
                                    <p:set>
                                      <p:cBhvr>
                                        <p:cTn id="19" fill="hold"/>
                                        <p:tgtEl>
                                          <p:spTgt spid="386"/>
                                        </p:tgtEl>
                                        <p:attrNameLst>
                                          <p:attrName>style.visibility</p:attrName>
                                        </p:attrNameLst>
                                      </p:cBhvr>
                                      <p:to>
                                        <p:strVal val="visible"/>
                                      </p:to>
                                    </p:set>
                                    <p:animEffect filter="wipe(left)" transition="in">
                                      <p:cBhvr>
                                        <p:cTn id="20" dur="1250"/>
                                        <p:tgtEl>
                                          <p:spTgt spid="386"/>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5" fill="hold">
                                  <p:stCondLst>
                                    <p:cond delay="0"/>
                                  </p:stCondLst>
                                  <p:iterate type="el" backwards="0">
                                    <p:tmAbs val="0"/>
                                  </p:iterate>
                                  <p:childTnLst>
                                    <p:set>
                                      <p:cBhvr>
                                        <p:cTn id="24" fill="hold"/>
                                        <p:tgtEl>
                                          <p:spTgt spid="387"/>
                                        </p:tgtEl>
                                        <p:attrNameLst>
                                          <p:attrName>style.visibility</p:attrName>
                                        </p:attrNameLst>
                                      </p:cBhvr>
                                      <p:to>
                                        <p:strVal val="visible"/>
                                      </p:to>
                                    </p:set>
                                    <p:animEffect filter="wipe(left)" transition="in">
                                      <p:cBhvr>
                                        <p:cTn id="25" dur="1500"/>
                                        <p:tgtEl>
                                          <p:spTgt spid="387"/>
                                        </p:tgtEl>
                                      </p:cBhvr>
                                    </p:animEffect>
                                  </p:childTnLst>
                                </p:cTn>
                              </p:par>
                            </p:childTnLst>
                          </p:cTn>
                        </p:par>
                        <p:par>
                          <p:cTn id="26" fill="hold">
                            <p:stCondLst>
                              <p:cond delay="1500"/>
                            </p:stCondLst>
                            <p:childTnLst>
                              <p:par>
                                <p:cTn id="27" presetClass="entr" nodeType="afterEffect" presetSubtype="8" presetID="22" grpId="6" fill="hold">
                                  <p:stCondLst>
                                    <p:cond delay="0"/>
                                  </p:stCondLst>
                                  <p:iterate type="el" backwards="0">
                                    <p:tmAbs val="0"/>
                                  </p:iterate>
                                  <p:childTnLst>
                                    <p:set>
                                      <p:cBhvr>
                                        <p:cTn id="28" fill="hold"/>
                                        <p:tgtEl>
                                          <p:spTgt spid="388"/>
                                        </p:tgtEl>
                                        <p:attrNameLst>
                                          <p:attrName>style.visibility</p:attrName>
                                        </p:attrNameLst>
                                      </p:cBhvr>
                                      <p:to>
                                        <p:strVal val="visible"/>
                                      </p:to>
                                    </p:set>
                                    <p:animEffect filter="wipe(left)" transition="in">
                                      <p:cBhvr>
                                        <p:cTn id="29" dur="1500"/>
                                        <p:tgtEl>
                                          <p:spTgt spid="388"/>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8" presetID="22" grpId="7" fill="hold">
                                  <p:stCondLst>
                                    <p:cond delay="0"/>
                                  </p:stCondLst>
                                  <p:iterate type="el" backwards="0">
                                    <p:tmAbs val="0"/>
                                  </p:iterate>
                                  <p:childTnLst>
                                    <p:set>
                                      <p:cBhvr>
                                        <p:cTn id="33" fill="hold"/>
                                        <p:tgtEl>
                                          <p:spTgt spid="389"/>
                                        </p:tgtEl>
                                        <p:attrNameLst>
                                          <p:attrName>style.visibility</p:attrName>
                                        </p:attrNameLst>
                                      </p:cBhvr>
                                      <p:to>
                                        <p:strVal val="visible"/>
                                      </p:to>
                                    </p:set>
                                    <p:animEffect filter="wipe(left)" transition="in">
                                      <p:cBhvr>
                                        <p:cTn id="34" dur="1250"/>
                                        <p:tgtEl>
                                          <p:spTgt spid="389"/>
                                        </p:tgtEl>
                                      </p:cBhvr>
                                    </p:animEffect>
                                  </p:childTnLst>
                                </p:cTn>
                              </p:par>
                            </p:childTnLst>
                          </p:cTn>
                        </p:par>
                        <p:par>
                          <p:cTn id="35" fill="hold">
                            <p:stCondLst>
                              <p:cond delay="1250"/>
                            </p:stCondLst>
                            <p:childTnLst>
                              <p:par>
                                <p:cTn id="36" presetClass="entr" nodeType="afterEffect" presetSubtype="8" presetID="22" grpId="8" fill="hold">
                                  <p:stCondLst>
                                    <p:cond delay="0"/>
                                  </p:stCondLst>
                                  <p:iterate type="el" backwards="0">
                                    <p:tmAbs val="0"/>
                                  </p:iterate>
                                  <p:childTnLst>
                                    <p:set>
                                      <p:cBhvr>
                                        <p:cTn id="37" fill="hold"/>
                                        <p:tgtEl>
                                          <p:spTgt spid="390"/>
                                        </p:tgtEl>
                                        <p:attrNameLst>
                                          <p:attrName>style.visibility</p:attrName>
                                        </p:attrNameLst>
                                      </p:cBhvr>
                                      <p:to>
                                        <p:strVal val="visible"/>
                                      </p:to>
                                    </p:set>
                                    <p:animEffect filter="wipe(left)" transition="in">
                                      <p:cBhvr>
                                        <p:cTn id="38" dur="1250"/>
                                        <p:tgtEl>
                                          <p:spTgt spid="390"/>
                                        </p:tgtEl>
                                      </p:cBhvr>
                                    </p:animEffect>
                                  </p:childTnLst>
                                </p:cTn>
                              </p:par>
                            </p:childTnLst>
                          </p:cTn>
                        </p:par>
                        <p:par>
                          <p:cTn id="39" fill="hold">
                            <p:stCondLst>
                              <p:cond delay="2500"/>
                            </p:stCondLst>
                            <p:childTnLst>
                              <p:par>
                                <p:cTn id="40" presetClass="entr" nodeType="afterEffect" presetSubtype="8" presetID="22" grpId="9" fill="hold">
                                  <p:stCondLst>
                                    <p:cond delay="0"/>
                                  </p:stCondLst>
                                  <p:iterate type="el" backwards="0">
                                    <p:tmAbs val="0"/>
                                  </p:iterate>
                                  <p:childTnLst>
                                    <p:set>
                                      <p:cBhvr>
                                        <p:cTn id="41" fill="hold"/>
                                        <p:tgtEl>
                                          <p:spTgt spid="391"/>
                                        </p:tgtEl>
                                        <p:attrNameLst>
                                          <p:attrName>style.visibility</p:attrName>
                                        </p:attrNameLst>
                                      </p:cBhvr>
                                      <p:to>
                                        <p:strVal val="visible"/>
                                      </p:to>
                                    </p:set>
                                    <p:animEffect filter="wipe(left)" transition="in">
                                      <p:cBhvr>
                                        <p:cTn id="42" dur="1250"/>
                                        <p:tgtEl>
                                          <p:spTgt spid="391"/>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10" fill="hold">
                                  <p:stCondLst>
                                    <p:cond delay="0"/>
                                  </p:stCondLst>
                                  <p:iterate type="el" backwards="0">
                                    <p:tmAbs val="0"/>
                                  </p:iterate>
                                  <p:childTnLst>
                                    <p:set>
                                      <p:cBhvr>
                                        <p:cTn id="46" fill="hold"/>
                                        <p:tgtEl>
                                          <p:spTgt spid="393"/>
                                        </p:tgtEl>
                                        <p:attrNameLst>
                                          <p:attrName>style.visibility</p:attrName>
                                        </p:attrNameLst>
                                      </p:cBhvr>
                                      <p:to>
                                        <p:strVal val="visible"/>
                                      </p:to>
                                    </p:set>
                                    <p:animEffect filter="wipe(left)" transition="in">
                                      <p:cBhvr>
                                        <p:cTn id="47" dur="1500"/>
                                        <p:tgtEl>
                                          <p:spTgt spid="393"/>
                                        </p:tgtEl>
                                      </p:cBhvr>
                                    </p:animEffect>
                                  </p:childTnLst>
                                </p:cTn>
                              </p:par>
                            </p:childTnLst>
                          </p:cTn>
                        </p:par>
                        <p:par>
                          <p:cTn id="48" fill="hold">
                            <p:stCondLst>
                              <p:cond delay="1500"/>
                            </p:stCondLst>
                            <p:childTnLst>
                              <p:par>
                                <p:cTn id="49" presetClass="entr" nodeType="afterEffect" presetSubtype="8" presetID="22" grpId="11" fill="hold">
                                  <p:stCondLst>
                                    <p:cond delay="0"/>
                                  </p:stCondLst>
                                  <p:iterate type="el" backwards="0">
                                    <p:tmAbs val="0"/>
                                  </p:iterate>
                                  <p:childTnLst>
                                    <p:set>
                                      <p:cBhvr>
                                        <p:cTn id="50" fill="hold"/>
                                        <p:tgtEl>
                                          <p:spTgt spid="394"/>
                                        </p:tgtEl>
                                        <p:attrNameLst>
                                          <p:attrName>style.visibility</p:attrName>
                                        </p:attrNameLst>
                                      </p:cBhvr>
                                      <p:to>
                                        <p:strVal val="visible"/>
                                      </p:to>
                                    </p:set>
                                    <p:animEffect filter="wipe(left)" transition="in">
                                      <p:cBhvr>
                                        <p:cTn id="51" dur="1500"/>
                                        <p:tgtEl>
                                          <p:spTgt spid="394"/>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8" presetID="22" grpId="12" fill="hold">
                                  <p:stCondLst>
                                    <p:cond delay="0"/>
                                  </p:stCondLst>
                                  <p:iterate type="el" backwards="0">
                                    <p:tmAbs val="0"/>
                                  </p:iterate>
                                  <p:childTnLst>
                                    <p:set>
                                      <p:cBhvr>
                                        <p:cTn id="55" fill="hold"/>
                                        <p:tgtEl>
                                          <p:spTgt spid="392"/>
                                        </p:tgtEl>
                                        <p:attrNameLst>
                                          <p:attrName>style.visibility</p:attrName>
                                        </p:attrNameLst>
                                      </p:cBhvr>
                                      <p:to>
                                        <p:strVal val="visible"/>
                                      </p:to>
                                    </p:set>
                                    <p:animEffect filter="wipe(left)" transition="in">
                                      <p:cBhvr>
                                        <p:cTn id="56" dur="2000"/>
                                        <p:tgtEl>
                                          <p:spTgt spid="392"/>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2" grpId="13" fill="hold">
                                  <p:stCondLst>
                                    <p:cond delay="0"/>
                                  </p:stCondLst>
                                  <p:iterate type="el" backwards="0">
                                    <p:tmAbs val="0"/>
                                  </p:iterate>
                                  <p:childTnLst>
                                    <p:set>
                                      <p:cBhvr>
                                        <p:cTn id="60" fill="hold"/>
                                        <p:tgtEl>
                                          <p:spTgt spid="395"/>
                                        </p:tgtEl>
                                        <p:attrNameLst>
                                          <p:attrName>style.visibility</p:attrName>
                                        </p:attrNameLst>
                                      </p:cBhvr>
                                      <p:to>
                                        <p:strVal val="visible"/>
                                      </p:to>
                                    </p:set>
                                    <p:animEffect filter="wipe(left)" transition="in">
                                      <p:cBhvr>
                                        <p:cTn id="61" dur="2000"/>
                                        <p:tgtEl>
                                          <p:spTgt spid="395"/>
                                        </p:tgtEl>
                                      </p:cBhvr>
                                    </p:animEffect>
                                  </p:childTnLst>
                                </p:cTn>
                              </p:par>
                            </p:childTnLst>
                          </p:cTn>
                        </p:par>
                      </p:childTnLst>
                    </p:cTn>
                  </p:par>
                  <p:par>
                    <p:cTn id="62" fill="hold">
                      <p:stCondLst>
                        <p:cond delay="indefinite"/>
                      </p:stCondLst>
                      <p:childTnLst>
                        <p:par>
                          <p:cTn id="63" fill="hold">
                            <p:stCondLst>
                              <p:cond delay="0"/>
                            </p:stCondLst>
                            <p:childTnLst>
                              <p:par>
                                <p:cTn id="64" presetClass="exit" nodeType="clickEffect" presetSubtype="5" presetID="3" grpId="14" fill="hold">
                                  <p:stCondLst>
                                    <p:cond delay="0"/>
                                  </p:stCondLst>
                                  <p:iterate type="el" backwards="0">
                                    <p:tmAbs val="0"/>
                                  </p:iterate>
                                  <p:childTnLst>
                                    <p:animEffect filter="blinds(vertical)" transition="out">
                                      <p:cBhvr>
                                        <p:cTn id="65" dur="1000" fill="hold"/>
                                        <p:tgtEl>
                                          <p:spTgt spid="389"/>
                                        </p:tgtEl>
                                      </p:cBhvr>
                                    </p:animEffect>
                                    <p:set>
                                      <p:cBhvr>
                                        <p:cTn id="66" fill="hold">
                                          <p:stCondLst>
                                            <p:cond delay="999"/>
                                          </p:stCondLst>
                                        </p:cTn>
                                        <p:tgtEl>
                                          <p:spTgt spid="389"/>
                                        </p:tgtEl>
                                        <p:attrNameLst>
                                          <p:attrName>style.visibility</p:attrName>
                                        </p:attrNameLst>
                                      </p:cBhvr>
                                      <p:to>
                                        <p:strVal val="hidden"/>
                                      </p:to>
                                    </p:set>
                                  </p:childTnLst>
                                </p:cTn>
                              </p:par>
                            </p:childTnLst>
                          </p:cTn>
                        </p:par>
                        <p:par>
                          <p:cTn id="67" fill="hold">
                            <p:stCondLst>
                              <p:cond delay="1000"/>
                            </p:stCondLst>
                            <p:childTnLst>
                              <p:par>
                                <p:cTn id="68" presetClass="exit" nodeType="afterEffect" presetSubtype="5" presetID="3" grpId="15" fill="hold">
                                  <p:stCondLst>
                                    <p:cond delay="0"/>
                                  </p:stCondLst>
                                  <p:iterate type="el" backwards="0">
                                    <p:tmAbs val="0"/>
                                  </p:iterate>
                                  <p:childTnLst>
                                    <p:animEffect filter="blinds(vertical)" transition="out">
                                      <p:cBhvr>
                                        <p:cTn id="69" dur="1000" fill="hold"/>
                                        <p:tgtEl>
                                          <p:spTgt spid="390"/>
                                        </p:tgtEl>
                                      </p:cBhvr>
                                    </p:animEffect>
                                    <p:set>
                                      <p:cBhvr>
                                        <p:cTn id="70" fill="hold">
                                          <p:stCondLst>
                                            <p:cond delay="999"/>
                                          </p:stCondLst>
                                        </p:cTn>
                                        <p:tgtEl>
                                          <p:spTgt spid="390"/>
                                        </p:tgtEl>
                                        <p:attrNameLst>
                                          <p:attrName>style.visibility</p:attrName>
                                        </p:attrNameLst>
                                      </p:cBhvr>
                                      <p:to>
                                        <p:strVal val="hidden"/>
                                      </p:to>
                                    </p:set>
                                  </p:childTnLst>
                                </p:cTn>
                              </p:par>
                            </p:childTnLst>
                          </p:cTn>
                        </p:par>
                        <p:par>
                          <p:cTn id="71" fill="hold">
                            <p:stCondLst>
                              <p:cond delay="2000"/>
                            </p:stCondLst>
                            <p:childTnLst>
                              <p:par>
                                <p:cTn id="72" presetClass="exit" nodeType="afterEffect" presetSubtype="5" presetID="3" grpId="16" fill="hold">
                                  <p:stCondLst>
                                    <p:cond delay="0"/>
                                  </p:stCondLst>
                                  <p:iterate type="el" backwards="0">
                                    <p:tmAbs val="0"/>
                                  </p:iterate>
                                  <p:childTnLst>
                                    <p:animEffect filter="blinds(vertical)" transition="out">
                                      <p:cBhvr>
                                        <p:cTn id="73" dur="1000" fill="hold"/>
                                        <p:tgtEl>
                                          <p:spTgt spid="391"/>
                                        </p:tgtEl>
                                      </p:cBhvr>
                                    </p:animEffect>
                                    <p:set>
                                      <p:cBhvr>
                                        <p:cTn id="74" fill="hold">
                                          <p:stCondLst>
                                            <p:cond delay="999"/>
                                          </p:stCondLst>
                                        </p:cTn>
                                        <p:tgtEl>
                                          <p:spTgt spid="391"/>
                                        </p:tgtEl>
                                        <p:attrNameLst>
                                          <p:attrName>style.visibility</p:attrName>
                                        </p:attrNameLst>
                                      </p:cBhvr>
                                      <p:to>
                                        <p:strVal val="hidden"/>
                                      </p:to>
                                    </p:set>
                                  </p:childTnLst>
                                </p:cTn>
                              </p:par>
                            </p:childTnLst>
                          </p:cTn>
                        </p:par>
                        <p:par>
                          <p:cTn id="75" fill="hold">
                            <p:stCondLst>
                              <p:cond delay="3000"/>
                            </p:stCondLst>
                            <p:childTnLst>
                              <p:par>
                                <p:cTn id="76" presetClass="entr" nodeType="afterEffect" presetSubtype="8" presetID="22" grpId="17" fill="hold">
                                  <p:stCondLst>
                                    <p:cond delay="0"/>
                                  </p:stCondLst>
                                  <p:iterate type="el" backwards="0">
                                    <p:tmAbs val="0"/>
                                  </p:iterate>
                                  <p:childTnLst>
                                    <p:set>
                                      <p:cBhvr>
                                        <p:cTn id="77" fill="hold"/>
                                        <p:tgtEl>
                                          <p:spTgt spid="397"/>
                                        </p:tgtEl>
                                        <p:attrNameLst>
                                          <p:attrName>style.visibility</p:attrName>
                                        </p:attrNameLst>
                                      </p:cBhvr>
                                      <p:to>
                                        <p:strVal val="visible"/>
                                      </p:to>
                                    </p:set>
                                    <p:animEffect filter="wipe(left)" transition="in">
                                      <p:cBhvr>
                                        <p:cTn id="78" dur="2000"/>
                                        <p:tgtEl>
                                          <p:spTgt spid="397"/>
                                        </p:tgtEl>
                                      </p:cBhvr>
                                    </p:animEffect>
                                  </p:childTnLst>
                                </p:cTn>
                              </p:par>
                            </p:childTnLst>
                          </p:cTn>
                        </p:par>
                        <p:par>
                          <p:cTn id="79" fill="hold">
                            <p:stCondLst>
                              <p:cond delay="5000"/>
                            </p:stCondLst>
                            <p:childTnLst>
                              <p:par>
                                <p:cTn id="80" presetClass="entr" nodeType="afterEffect" presetSubtype="8" presetID="22" grpId="18" fill="hold">
                                  <p:stCondLst>
                                    <p:cond delay="0"/>
                                  </p:stCondLst>
                                  <p:iterate type="el" backwards="0">
                                    <p:tmAbs val="0"/>
                                  </p:iterate>
                                  <p:childTnLst>
                                    <p:set>
                                      <p:cBhvr>
                                        <p:cTn id="81" fill="hold"/>
                                        <p:tgtEl>
                                          <p:spTgt spid="398"/>
                                        </p:tgtEl>
                                        <p:attrNameLst>
                                          <p:attrName>style.visibility</p:attrName>
                                        </p:attrNameLst>
                                      </p:cBhvr>
                                      <p:to>
                                        <p:strVal val="visible"/>
                                      </p:to>
                                    </p:set>
                                    <p:animEffect filter="wipe(left)" transition="in">
                                      <p:cBhvr>
                                        <p:cTn id="82" dur="2000"/>
                                        <p:tgtEl>
                                          <p:spTgt spid="398"/>
                                        </p:tgtEl>
                                      </p:cBhvr>
                                    </p:animEffect>
                                  </p:childTnLst>
                                </p:cTn>
                              </p:par>
                            </p:childTnLst>
                          </p:cTn>
                        </p:par>
                        <p:par>
                          <p:cTn id="83" fill="hold">
                            <p:stCondLst>
                              <p:cond delay="7000"/>
                            </p:stCondLst>
                            <p:childTnLst>
                              <p:par>
                                <p:cTn id="84" presetClass="entr" nodeType="afterEffect" presetSubtype="8" presetID="22" grpId="19" fill="hold">
                                  <p:stCondLst>
                                    <p:cond delay="0"/>
                                  </p:stCondLst>
                                  <p:iterate type="el" backwards="0">
                                    <p:tmAbs val="0"/>
                                  </p:iterate>
                                  <p:childTnLst>
                                    <p:set>
                                      <p:cBhvr>
                                        <p:cTn id="85" fill="hold"/>
                                        <p:tgtEl>
                                          <p:spTgt spid="399"/>
                                        </p:tgtEl>
                                        <p:attrNameLst>
                                          <p:attrName>style.visibility</p:attrName>
                                        </p:attrNameLst>
                                      </p:cBhvr>
                                      <p:to>
                                        <p:strVal val="visible"/>
                                      </p:to>
                                    </p:set>
                                    <p:animEffect filter="wipe(left)" transition="in">
                                      <p:cBhvr>
                                        <p:cTn id="86" dur="2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4" grpId="11"/>
      <p:bldP build="whole" bldLvl="1" animBg="1" rev="0" advAuto="0" spid="389" grpId="7"/>
      <p:bldP build="whole" bldLvl="1" animBg="1" rev="0" advAuto="0" spid="391" grpId="9"/>
      <p:bldP build="whole" bldLvl="1" animBg="1" rev="0" advAuto="0" spid="387" grpId="5"/>
      <p:bldP build="whole" bldLvl="1" animBg="1" rev="0" advAuto="0" spid="397" grpId="17"/>
      <p:bldP build="whole" bldLvl="1" animBg="1" rev="0" advAuto="0" spid="384" grpId="3"/>
      <p:bldP build="whole" bldLvl="1" animBg="1" rev="0" advAuto="0" spid="385" grpId="2"/>
      <p:bldP build="whole" bldLvl="1" animBg="1" rev="0" advAuto="0" spid="392" grpId="12"/>
      <p:bldP build="whole" bldLvl="1" animBg="1" rev="0" advAuto="0" spid="395" grpId="13"/>
      <p:bldP build="whole" bldLvl="1" animBg="1" rev="0" advAuto="0" spid="386" grpId="4"/>
      <p:bldP build="whole" bldLvl="1" animBg="1" rev="0" advAuto="0" spid="389" grpId="14"/>
      <p:bldP build="whole" bldLvl="1" animBg="1" rev="0" advAuto="0" spid="391" grpId="16"/>
      <p:bldP build="whole" bldLvl="1" animBg="1" rev="0" advAuto="0" spid="390" grpId="8"/>
      <p:bldP build="whole" bldLvl="1" animBg="1" rev="0" advAuto="0" spid="388" grpId="6"/>
      <p:bldP build="whole" bldLvl="1" animBg="1" rev="0" advAuto="0" spid="383" grpId="1"/>
      <p:bldP build="whole" bldLvl="1" animBg="1" rev="0" advAuto="0" spid="398" grpId="18"/>
      <p:bldP build="whole" bldLvl="1" animBg="1" rev="0" advAuto="0" spid="399" grpId="19"/>
      <p:bldP build="whole" bldLvl="1" animBg="1" rev="0" advAuto="0" spid="390" grpId="15"/>
      <p:bldP build="whole" bldLvl="1" animBg="1" rev="0" advAuto="0" spid="393" grpId="10"/>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DS automates many previously cumbersome tas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RDS automates many previously cumbersome tasks</a:t>
            </a:r>
          </a:p>
        </p:txBody>
      </p:sp>
      <p:pic>
        <p:nvPicPr>
          <p:cNvPr id="164" name="image-smart-test-creation-automation-testing.png" descr="image-smart-test-creation-automation-testing.png"/>
          <p:cNvPicPr>
            <a:picLocks noChangeAspect="1"/>
          </p:cNvPicPr>
          <p:nvPr/>
        </p:nvPicPr>
        <p:blipFill>
          <a:blip r:embed="rId2">
            <a:extLst/>
          </a:blip>
          <a:stretch>
            <a:fillRect/>
          </a:stretch>
        </p:blipFill>
        <p:spPr>
          <a:xfrm>
            <a:off x="2978150" y="180921"/>
            <a:ext cx="7048500" cy="62167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What is Multi-AZ RDS?"/>
          <p:cNvSpPr txBox="1"/>
          <p:nvPr>
            <p:ph type="title" idx="4294967295"/>
          </p:nvPr>
        </p:nvSpPr>
        <p:spPr>
          <a:xfrm>
            <a:off x="1270000" y="-1296988"/>
            <a:ext cx="10464800" cy="3302001"/>
          </a:xfrm>
          <a:prstGeom prst="rect">
            <a:avLst/>
          </a:prstGeom>
        </p:spPr>
        <p:txBody>
          <a:bodyPr anchor="b"/>
          <a:lstStyle>
            <a:lvl1pPr>
              <a:defRPr sz="6900"/>
            </a:lvl1pPr>
          </a:lstStyle>
          <a:p>
            <a:pPr/>
            <a:r>
              <a:t>What is Multi-AZ RDS?</a:t>
            </a:r>
          </a:p>
        </p:txBody>
      </p:sp>
      <p:sp>
        <p:nvSpPr>
          <p:cNvPr id="402" name="Multi-AZ is for Disaster Recovery only"/>
          <p:cNvSpPr txBox="1"/>
          <p:nvPr/>
        </p:nvSpPr>
        <p:spPr>
          <a:xfrm>
            <a:off x="1474355" y="5693214"/>
            <a:ext cx="59499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Multi-AZ is for Disaster Recovery only</a:t>
            </a:r>
          </a:p>
        </p:txBody>
      </p:sp>
      <p:sp>
        <p:nvSpPr>
          <p:cNvPr id="403" name="It is not primarily used for improving performance. For performance…"/>
          <p:cNvSpPr txBox="1"/>
          <p:nvPr/>
        </p:nvSpPr>
        <p:spPr>
          <a:xfrm>
            <a:off x="1036268" y="6805954"/>
            <a:ext cx="10784155"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It is not primarily used for improving performance. For performance</a:t>
            </a:r>
          </a:p>
          <a:p>
            <a:pPr algn="l"/>
            <a:r>
              <a:t>         improvement, you need Read Replicas</a:t>
            </a:r>
          </a:p>
        </p:txBody>
      </p:sp>
      <p:sp>
        <p:nvSpPr>
          <p:cNvPr id="404" name="Amazon RDS Multi-AZ deployments provide enhanced availability for…"/>
          <p:cNvSpPr txBox="1"/>
          <p:nvPr/>
        </p:nvSpPr>
        <p:spPr>
          <a:xfrm>
            <a:off x="1469580" y="3107274"/>
            <a:ext cx="11578134"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RDS Multi-AZ deployments provide enhanced availability for </a:t>
            </a:r>
          </a:p>
          <a:p>
            <a:pPr algn="l"/>
            <a:r>
              <a:t>    database instances within a single AWS Region. With Multi-AZ, your data is</a:t>
            </a:r>
          </a:p>
          <a:p>
            <a:pPr algn="l"/>
            <a:r>
              <a:t>    synchronously replicated to a standby in a different Availability Zone (AZ). </a:t>
            </a:r>
          </a:p>
          <a:p>
            <a:pPr algn="l"/>
            <a:r>
              <a:t>    In the event of an infrastructure failure, Amazon RDS performs an automatic</a:t>
            </a:r>
          </a:p>
          <a:p>
            <a:pPr algn="l"/>
            <a:r>
              <a:t>    failover to the standby, minimising disruption to your applications. </a:t>
            </a:r>
          </a:p>
        </p:txBody>
      </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lt" backwards="0">
                                    <p:tmAbs val="0"/>
                                  </p:iterate>
                                  <p:childTnLst>
                                    <p:set>
                                      <p:cBhvr>
                                        <p:cTn id="6" fill="hold"/>
                                        <p:tgtEl>
                                          <p:spTgt spid="404"/>
                                        </p:tgtEl>
                                        <p:attrNameLst>
                                          <p:attrName>style.visibility</p:attrName>
                                        </p:attrNameLst>
                                      </p:cBhvr>
                                      <p:to>
                                        <p:strVal val="visible"/>
                                      </p:to>
                                    </p:set>
                                    <p:anim calcmode="lin" valueType="num">
                                      <p:cBhvr>
                                        <p:cTn id="7" dur="1500" fill="hold"/>
                                        <p:tgtEl>
                                          <p:spTgt spid="404"/>
                                        </p:tgtEl>
                                        <p:attrNameLst>
                                          <p:attrName>ppt_x</p:attrName>
                                        </p:attrNameLst>
                                      </p:cBhvr>
                                      <p:tavLst>
                                        <p:tav tm="0">
                                          <p:val>
                                            <p:strVal val="#ppt_x"/>
                                          </p:val>
                                        </p:tav>
                                        <p:tav tm="100000">
                                          <p:val>
                                            <p:strVal val="#ppt_x"/>
                                          </p:val>
                                        </p:tav>
                                      </p:tavLst>
                                    </p:anim>
                                    <p:anim calcmode="lin" valueType="num">
                                      <p:cBhvr>
                                        <p:cTn id="8" dur="1500" fill="hold"/>
                                        <p:tgtEl>
                                          <p:spTgt spid="40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lt" backwards="0">
                                    <p:tmAbs val="0"/>
                                  </p:iterate>
                                  <p:childTnLst>
                                    <p:set>
                                      <p:cBhvr>
                                        <p:cTn id="12" fill="hold"/>
                                        <p:tgtEl>
                                          <p:spTgt spid="402"/>
                                        </p:tgtEl>
                                        <p:attrNameLst>
                                          <p:attrName>style.visibility</p:attrName>
                                        </p:attrNameLst>
                                      </p:cBhvr>
                                      <p:to>
                                        <p:strVal val="visible"/>
                                      </p:to>
                                    </p:set>
                                    <p:anim calcmode="lin" valueType="num">
                                      <p:cBhvr>
                                        <p:cTn id="13" dur="1500" fill="hold"/>
                                        <p:tgtEl>
                                          <p:spTgt spid="402"/>
                                        </p:tgtEl>
                                        <p:attrNameLst>
                                          <p:attrName>ppt_x</p:attrName>
                                        </p:attrNameLst>
                                      </p:cBhvr>
                                      <p:tavLst>
                                        <p:tav tm="0">
                                          <p:val>
                                            <p:strVal val="#ppt_x"/>
                                          </p:val>
                                        </p:tav>
                                        <p:tav tm="100000">
                                          <p:val>
                                            <p:strVal val="#ppt_x"/>
                                          </p:val>
                                        </p:tav>
                                      </p:tavLst>
                                    </p:anim>
                                    <p:anim calcmode="lin" valueType="num">
                                      <p:cBhvr>
                                        <p:cTn id="14" dur="1500" fill="hold"/>
                                        <p:tgtEl>
                                          <p:spTgt spid="40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lt" backwards="0">
                                    <p:tmAbs val="0"/>
                                  </p:iterate>
                                  <p:childTnLst>
                                    <p:set>
                                      <p:cBhvr>
                                        <p:cTn id="18" fill="hold"/>
                                        <p:tgtEl>
                                          <p:spTgt spid="403"/>
                                        </p:tgtEl>
                                        <p:attrNameLst>
                                          <p:attrName>style.visibility</p:attrName>
                                        </p:attrNameLst>
                                      </p:cBhvr>
                                      <p:to>
                                        <p:strVal val="visible"/>
                                      </p:to>
                                    </p:set>
                                    <p:anim calcmode="lin" valueType="num">
                                      <p:cBhvr>
                                        <p:cTn id="19" dur="1500" fill="hold"/>
                                        <p:tgtEl>
                                          <p:spTgt spid="403"/>
                                        </p:tgtEl>
                                        <p:attrNameLst>
                                          <p:attrName>ppt_x</p:attrName>
                                        </p:attrNameLst>
                                      </p:cBhvr>
                                      <p:tavLst>
                                        <p:tav tm="0">
                                          <p:val>
                                            <p:strVal val="#ppt_x"/>
                                          </p:val>
                                        </p:tav>
                                        <p:tav tm="100000">
                                          <p:val>
                                            <p:strVal val="#ppt_x"/>
                                          </p:val>
                                        </p:tav>
                                      </p:tavLst>
                                    </p:anim>
                                    <p:anim calcmode="lin" valueType="num">
                                      <p:cBhvr>
                                        <p:cTn id="20" dur="1500" fill="hold"/>
                                        <p:tgtEl>
                                          <p:spTgt spid="40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3" grpId="3"/>
      <p:bldP build="whole" bldLvl="1" animBg="1" rev="0" advAuto="0" spid="402" grpId="2"/>
      <p:bldP build="whole" bldLvl="1" animBg="1" rev="0" advAuto="0" spid="404"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utomatic Failover"/>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Automatic Failover</a:t>
            </a:r>
          </a:p>
        </p:txBody>
      </p:sp>
      <p:pic>
        <p:nvPicPr>
          <p:cNvPr id="167" name="overview.png" descr="overview.png"/>
          <p:cNvPicPr>
            <a:picLocks noChangeAspect="1"/>
          </p:cNvPicPr>
          <p:nvPr/>
        </p:nvPicPr>
        <p:blipFill>
          <a:blip r:embed="rId2">
            <a:extLst/>
          </a:blip>
          <a:stretch>
            <a:fillRect/>
          </a:stretch>
        </p:blipFill>
        <p:spPr>
          <a:xfrm>
            <a:off x="2819400" y="660400"/>
            <a:ext cx="7366000" cy="5257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ackups and Point-In-Time Restor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Backups and Point-In-Time Restore</a:t>
            </a:r>
          </a:p>
        </p:txBody>
      </p:sp>
      <p:pic>
        <p:nvPicPr>
          <p:cNvPr id="170" name="managed-backup.png" descr="managed-backup.png"/>
          <p:cNvPicPr>
            <a:picLocks noChangeAspect="1"/>
          </p:cNvPicPr>
          <p:nvPr/>
        </p:nvPicPr>
        <p:blipFill>
          <a:blip r:embed="rId2">
            <a:extLst/>
          </a:blip>
          <a:stretch>
            <a:fillRect/>
          </a:stretch>
        </p:blipFill>
        <p:spPr>
          <a:xfrm>
            <a:off x="4152900" y="1911350"/>
            <a:ext cx="4699000" cy="2755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Disaster Recover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Disaster Recovery</a:t>
            </a:r>
          </a:p>
        </p:txBody>
      </p:sp>
      <p:pic>
        <p:nvPicPr>
          <p:cNvPr id="173" name="BDR1.jpg" descr="BDR1.jpg"/>
          <p:cNvPicPr>
            <a:picLocks noChangeAspect="1"/>
          </p:cNvPicPr>
          <p:nvPr/>
        </p:nvPicPr>
        <p:blipFill>
          <a:blip r:embed="rId2">
            <a:extLst/>
          </a:blip>
          <a:stretch>
            <a:fillRect/>
          </a:stretch>
        </p:blipFill>
        <p:spPr>
          <a:xfrm>
            <a:off x="3581400" y="1289050"/>
            <a:ext cx="5842000" cy="4000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ccess Managemen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Access Management</a:t>
            </a:r>
          </a:p>
        </p:txBody>
      </p:sp>
      <p:pic>
        <p:nvPicPr>
          <p:cNvPr id="176" name="Untitled-1-1.png" descr="Untitled-1-1.png"/>
          <p:cNvPicPr>
            <a:picLocks noChangeAspect="1"/>
          </p:cNvPicPr>
          <p:nvPr/>
        </p:nvPicPr>
        <p:blipFill>
          <a:blip r:embed="rId2">
            <a:extLst/>
          </a:blip>
          <a:stretch>
            <a:fillRect/>
          </a:stretch>
        </p:blipFill>
        <p:spPr>
          <a:xfrm>
            <a:off x="2758956" y="1638300"/>
            <a:ext cx="7486888"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